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277" r:id="rId4"/>
    <p:sldId id="278" r:id="rId5"/>
    <p:sldId id="279" r:id="rId6"/>
    <p:sldId id="280" r:id="rId7"/>
    <p:sldId id="281" r:id="rId8"/>
    <p:sldId id="282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E9EDF4"/>
    <a:srgbClr val="89B1DE"/>
    <a:srgbClr val="D3D3D3"/>
    <a:srgbClr val="AFAFAF"/>
    <a:srgbClr val="ED1B34"/>
    <a:srgbClr val="75BEE9"/>
    <a:srgbClr val="0072BC"/>
    <a:srgbClr val="F3706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8FA1C-FF25-4AE8-9211-043437CEF8B1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F2674-55D4-4F35-AE5A-55812D058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698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75FA7-844E-429E-8096-05F75DD867F9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18AF1-EC64-417C-8C72-3FD2D4B387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42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4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43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43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43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43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43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4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03848" y="2895079"/>
            <a:ext cx="4032448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03848" y="4509120"/>
            <a:ext cx="4032448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3590921" cy="1005458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3" hasCustomPrompt="1"/>
          </p:nvPr>
        </p:nvSpPr>
        <p:spPr>
          <a:xfrm>
            <a:off x="3203848" y="6237312"/>
            <a:ext cx="4032448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91262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3394720" cy="4536504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FB904C4-4AB9-4D84-8905-B291CF4EBD02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9" name="Полилиния 8"/>
          <p:cNvSpPr/>
          <p:nvPr userDrawn="1"/>
        </p:nvSpPr>
        <p:spPr>
          <a:xfrm>
            <a:off x="4479010" y="1890793"/>
            <a:ext cx="3773837" cy="3525865"/>
          </a:xfrm>
          <a:custGeom>
            <a:avLst/>
            <a:gdLst>
              <a:gd name="connsiteX0" fmla="*/ 15498 w 3773837"/>
              <a:gd name="connsiteY0" fmla="*/ 0 h 3525865"/>
              <a:gd name="connsiteX1" fmla="*/ 3332136 w 3773837"/>
              <a:gd name="connsiteY1" fmla="*/ 0 h 3525865"/>
              <a:gd name="connsiteX2" fmla="*/ 3773837 w 3773837"/>
              <a:gd name="connsiteY2" fmla="*/ 1751309 h 3525865"/>
              <a:gd name="connsiteX3" fmla="*/ 3363132 w 3773837"/>
              <a:gd name="connsiteY3" fmla="*/ 3525865 h 3525865"/>
              <a:gd name="connsiteX4" fmla="*/ 0 w 3773837"/>
              <a:gd name="connsiteY4" fmla="*/ 3525865 h 3525865"/>
              <a:gd name="connsiteX5" fmla="*/ 418454 w 3773837"/>
              <a:gd name="connsiteY5" fmla="*/ 1720312 h 3525865"/>
              <a:gd name="connsiteX6" fmla="*/ 15498 w 3773837"/>
              <a:gd name="connsiteY6" fmla="*/ 0 h 352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73837" h="3525865">
                <a:moveTo>
                  <a:pt x="15498" y="0"/>
                </a:moveTo>
                <a:lnTo>
                  <a:pt x="3332136" y="0"/>
                </a:lnTo>
                <a:lnTo>
                  <a:pt x="3773837" y="1751309"/>
                </a:lnTo>
                <a:lnTo>
                  <a:pt x="3363132" y="3525865"/>
                </a:lnTo>
                <a:lnTo>
                  <a:pt x="0" y="3525865"/>
                </a:lnTo>
                <a:lnTo>
                  <a:pt x="418454" y="1720312"/>
                </a:lnTo>
                <a:lnTo>
                  <a:pt x="15498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l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147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17209395-9309-40E7-BD11-3D5233B4DE8A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14" name="Объект 13"/>
          <p:cNvSpPr>
            <a:spLocks noGrp="1"/>
          </p:cNvSpPr>
          <p:nvPr>
            <p:ph sz="quarter" idx="14" hasCustomPrompt="1"/>
          </p:nvPr>
        </p:nvSpPr>
        <p:spPr>
          <a:xfrm>
            <a:off x="4787900" y="1844675"/>
            <a:ext cx="3097213" cy="3600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16" name="Таблица 15"/>
          <p:cNvSpPr>
            <a:spLocks noGrp="1"/>
          </p:cNvSpPr>
          <p:nvPr>
            <p:ph type="tbl" sz="quarter" idx="15"/>
          </p:nvPr>
        </p:nvSpPr>
        <p:spPr>
          <a:xfrm>
            <a:off x="496888" y="1412875"/>
            <a:ext cx="3427412" cy="44640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51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 фотографие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283968" y="1556792"/>
            <a:ext cx="3888432" cy="4536503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496888" y="1557338"/>
            <a:ext cx="3600450" cy="36004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62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7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март-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Рисунок SmartArt 4"/>
          <p:cNvSpPr>
            <a:spLocks noGrp="1"/>
          </p:cNvSpPr>
          <p:nvPr>
            <p:ph type="dgm" sz="quarter" idx="14"/>
          </p:nvPr>
        </p:nvSpPr>
        <p:spPr>
          <a:xfrm>
            <a:off x="467544" y="1412875"/>
            <a:ext cx="7704906" cy="4752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905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Диаграмма 5"/>
          <p:cNvSpPr>
            <a:spLocks noGrp="1"/>
          </p:cNvSpPr>
          <p:nvPr>
            <p:ph type="chart" sz="quarter" idx="14"/>
          </p:nvPr>
        </p:nvSpPr>
        <p:spPr>
          <a:xfrm>
            <a:off x="467544" y="1412875"/>
            <a:ext cx="7704906" cy="46799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52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Таблица 4"/>
          <p:cNvSpPr>
            <a:spLocks noGrp="1"/>
          </p:cNvSpPr>
          <p:nvPr>
            <p:ph type="tbl" sz="quarter" idx="14"/>
          </p:nvPr>
        </p:nvSpPr>
        <p:spPr>
          <a:xfrm>
            <a:off x="467544" y="1412875"/>
            <a:ext cx="7704906" cy="44640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3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771800" y="1340768"/>
            <a:ext cx="4464496" cy="4752527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Заключительный 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262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97" r="17795"/>
          <a:stretch/>
        </p:blipFill>
        <p:spPr>
          <a:xfrm>
            <a:off x="0" y="0"/>
            <a:ext cx="5400000" cy="6858000"/>
          </a:xfrm>
          <a:prstGeom prst="rect">
            <a:avLst/>
          </a:prstGeom>
        </p:spPr>
      </p:pic>
      <p:sp>
        <p:nvSpPr>
          <p:cNvPr id="8" name="Полилиния 7"/>
          <p:cNvSpPr/>
          <p:nvPr userDrawn="1"/>
        </p:nvSpPr>
        <p:spPr>
          <a:xfrm>
            <a:off x="3890075" y="1"/>
            <a:ext cx="5253925" cy="6857999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53925" h="6857999">
                <a:moveTo>
                  <a:pt x="294467" y="0"/>
                </a:moveTo>
                <a:lnTo>
                  <a:pt x="5253925" y="0"/>
                </a:lnTo>
                <a:lnTo>
                  <a:pt x="5253925" y="6857999"/>
                </a:lnTo>
                <a:lnTo>
                  <a:pt x="0" y="6857999"/>
                </a:lnTo>
                <a:lnTo>
                  <a:pt x="1108128" y="2069023"/>
                </a:lnTo>
                <a:lnTo>
                  <a:pt x="2944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14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4163717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9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4154517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Слайд-разделител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 userDrawn="1"/>
        </p:nvSpPr>
        <p:spPr>
          <a:xfrm>
            <a:off x="-10260" y="550518"/>
            <a:ext cx="7678604" cy="5752892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4207789 w 9167247"/>
              <a:gd name="connsiteY0" fmla="*/ 0 h 6857999"/>
              <a:gd name="connsiteX1" fmla="*/ 0 w 9167247"/>
              <a:gd name="connsiteY1" fmla="*/ 0 h 6857999"/>
              <a:gd name="connsiteX2" fmla="*/ 9167247 w 9167247"/>
              <a:gd name="connsiteY2" fmla="*/ 6857999 h 6857999"/>
              <a:gd name="connsiteX3" fmla="*/ 3913322 w 9167247"/>
              <a:gd name="connsiteY3" fmla="*/ 6857999 h 6857999"/>
              <a:gd name="connsiteX4" fmla="*/ 5021450 w 9167247"/>
              <a:gd name="connsiteY4" fmla="*/ 2069023 h 6857999"/>
              <a:gd name="connsiteX5" fmla="*/ 4207789 w 9167247"/>
              <a:gd name="connsiteY5" fmla="*/ 0 h 6857999"/>
              <a:gd name="connsiteX0" fmla="*/ 4207789 w 5021450"/>
              <a:gd name="connsiteY0" fmla="*/ 0 h 6873497"/>
              <a:gd name="connsiteX1" fmla="*/ 0 w 5021450"/>
              <a:gd name="connsiteY1" fmla="*/ 0 h 6873497"/>
              <a:gd name="connsiteX2" fmla="*/ 15498 w 5021450"/>
              <a:gd name="connsiteY2" fmla="*/ 6873497 h 6873497"/>
              <a:gd name="connsiteX3" fmla="*/ 3913322 w 5021450"/>
              <a:gd name="connsiteY3" fmla="*/ 6857999 h 6873497"/>
              <a:gd name="connsiteX4" fmla="*/ 5021450 w 5021450"/>
              <a:gd name="connsiteY4" fmla="*/ 2069023 h 6873497"/>
              <a:gd name="connsiteX5" fmla="*/ 4207789 w 5021450"/>
              <a:gd name="connsiteY5" fmla="*/ 0 h 6873497"/>
              <a:gd name="connsiteX0" fmla="*/ 7722556 w 8536217"/>
              <a:gd name="connsiteY0" fmla="*/ 0 h 6873497"/>
              <a:gd name="connsiteX1" fmla="*/ 0 w 8536217"/>
              <a:gd name="connsiteY1" fmla="*/ 9246 h 6873497"/>
              <a:gd name="connsiteX2" fmla="*/ 3530265 w 8536217"/>
              <a:gd name="connsiteY2" fmla="*/ 6873497 h 6873497"/>
              <a:gd name="connsiteX3" fmla="*/ 7428089 w 8536217"/>
              <a:gd name="connsiteY3" fmla="*/ 6857999 h 6873497"/>
              <a:gd name="connsiteX4" fmla="*/ 8536217 w 8536217"/>
              <a:gd name="connsiteY4" fmla="*/ 2069023 h 6873497"/>
              <a:gd name="connsiteX5" fmla="*/ 7722556 w 8536217"/>
              <a:gd name="connsiteY5" fmla="*/ 0 h 6873497"/>
              <a:gd name="connsiteX0" fmla="*/ 7722556 w 8536217"/>
              <a:gd name="connsiteY0" fmla="*/ 0 h 6864251"/>
              <a:gd name="connsiteX1" fmla="*/ 0 w 8536217"/>
              <a:gd name="connsiteY1" fmla="*/ 9246 h 6864251"/>
              <a:gd name="connsiteX2" fmla="*/ 6416 w 8536217"/>
              <a:gd name="connsiteY2" fmla="*/ 6864251 h 6864251"/>
              <a:gd name="connsiteX3" fmla="*/ 7428089 w 8536217"/>
              <a:gd name="connsiteY3" fmla="*/ 6857999 h 6864251"/>
              <a:gd name="connsiteX4" fmla="*/ 8536217 w 8536217"/>
              <a:gd name="connsiteY4" fmla="*/ 2069023 h 6864251"/>
              <a:gd name="connsiteX5" fmla="*/ 7722556 w 8536217"/>
              <a:gd name="connsiteY5" fmla="*/ 0 h 6864251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36513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73498"/>
              <a:gd name="connsiteX1" fmla="*/ 0 w 8536217"/>
              <a:gd name="connsiteY1" fmla="*/ 9246 h 6873498"/>
              <a:gd name="connsiteX2" fmla="*/ 15497 w 8536217"/>
              <a:gd name="connsiteY2" fmla="*/ 6873498 h 6873498"/>
              <a:gd name="connsiteX3" fmla="*/ 7428089 w 8536217"/>
              <a:gd name="connsiteY3" fmla="*/ 6857999 h 6873498"/>
              <a:gd name="connsiteX4" fmla="*/ 8536217 w 8536217"/>
              <a:gd name="connsiteY4" fmla="*/ 2069023 h 6873498"/>
              <a:gd name="connsiteX5" fmla="*/ 7722556 w 8536217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478682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6413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64252"/>
              <a:gd name="connsiteX1" fmla="*/ 0 w 8999402"/>
              <a:gd name="connsiteY1" fmla="*/ 0 h 6864252"/>
              <a:gd name="connsiteX2" fmla="*/ 6413 w 8999402"/>
              <a:gd name="connsiteY2" fmla="*/ 6864252 h 6864252"/>
              <a:gd name="connsiteX3" fmla="*/ 7891274 w 8999402"/>
              <a:gd name="connsiteY3" fmla="*/ 6857999 h 6864252"/>
              <a:gd name="connsiteX4" fmla="*/ 8999402 w 8999402"/>
              <a:gd name="connsiteY4" fmla="*/ 2069023 h 6864252"/>
              <a:gd name="connsiteX5" fmla="*/ 8185741 w 8999402"/>
              <a:gd name="connsiteY5" fmla="*/ 0 h 686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99402" h="6864252">
                <a:moveTo>
                  <a:pt x="8185741" y="0"/>
                </a:moveTo>
                <a:lnTo>
                  <a:pt x="0" y="0"/>
                </a:lnTo>
                <a:cubicBezTo>
                  <a:pt x="2139" y="2285002"/>
                  <a:pt x="4274" y="4579250"/>
                  <a:pt x="6413" y="6864252"/>
                </a:cubicBezTo>
                <a:lnTo>
                  <a:pt x="7891274" y="6857999"/>
                </a:lnTo>
                <a:lnTo>
                  <a:pt x="8999402" y="2069023"/>
                </a:lnTo>
                <a:lnTo>
                  <a:pt x="8185741" y="0"/>
                </a:lnTo>
                <a:close/>
              </a:path>
            </a:pathLst>
          </a:custGeom>
          <a:solidFill>
            <a:srgbClr val="00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4380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2843808" y="5661248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4EA-6A61-441B-9399-54A33483BC2E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0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лайд-разделител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356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192" y="6309320"/>
            <a:ext cx="2133600" cy="365125"/>
          </a:xfrm>
        </p:spPr>
        <p:txBody>
          <a:bodyPr/>
          <a:lstStyle/>
          <a:p>
            <a:fld id="{52F389DC-9E19-4EE8-A8D3-3244F47808F8}" type="datetime1">
              <a:rPr lang="ru-RU" smtClean="0"/>
              <a:t>06.02.2018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07" y="5015830"/>
            <a:ext cx="3590921" cy="1005458"/>
          </a:xfrm>
          <a:prstGeom prst="rect">
            <a:avLst/>
          </a:prstGeom>
        </p:spPr>
      </p:pic>
      <p:sp>
        <p:nvSpPr>
          <p:cNvPr id="13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8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Слайд-разделител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707904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725668" y="5296123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E28C9B7-77DB-42B5-AD07-0761FECA3530}" type="datetime1">
              <a:rPr lang="ru-RU" smtClean="0"/>
              <a:t>06.02.2018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3707904" y="6309320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707904" y="1556792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571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Название слайда, шрифт </a:t>
            </a:r>
            <a:r>
              <a:rPr lang="ru-RU" dirty="0" err="1" smtClean="0"/>
              <a:t>Arial</a:t>
            </a:r>
            <a:r>
              <a:rPr lang="ru-RU" dirty="0" smtClean="0"/>
              <a:t>, 2</a:t>
            </a:r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 err="1" smtClean="0"/>
              <a:t>пт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446074D7-7B97-4C60-B38F-D77E1B39E885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2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пы булитов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Типы </a:t>
            </a:r>
            <a:r>
              <a:rPr lang="ru-RU" dirty="0" err="1" smtClean="0"/>
              <a:t>булитов</a:t>
            </a:r>
            <a:endParaRPr lang="ru-RU" dirty="0" smtClean="0"/>
          </a:p>
          <a:p>
            <a:pPr lvl="1"/>
            <a:r>
              <a:rPr lang="ru-RU" dirty="0" smtClean="0"/>
              <a:t>Первый уровень</a:t>
            </a:r>
          </a:p>
          <a:p>
            <a:pPr lvl="2"/>
            <a:r>
              <a:rPr lang="ru-RU" dirty="0" smtClean="0"/>
              <a:t>Второй уровень</a:t>
            </a:r>
          </a:p>
          <a:p>
            <a:pPr lvl="3"/>
            <a:r>
              <a:rPr lang="ru-RU" dirty="0" smtClean="0"/>
              <a:t>Третий уровень</a:t>
            </a:r>
          </a:p>
          <a:p>
            <a:pPr lvl="4"/>
            <a:r>
              <a:rPr lang="ru-RU" dirty="0" smtClean="0"/>
              <a:t>Четвертый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9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792088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7F6E1B9-6978-49A0-B769-AA0B478E9013}" type="datetime1">
              <a:rPr lang="ru-RU" smtClean="0"/>
              <a:t>06.02.2018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00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Первый уровень</a:t>
            </a:r>
          </a:p>
          <a:p>
            <a:pPr lvl="2"/>
            <a:r>
              <a:rPr lang="ru-RU" dirty="0" smtClean="0"/>
              <a:t>Второй уровень</a:t>
            </a:r>
          </a:p>
          <a:p>
            <a:pPr lvl="3"/>
            <a:r>
              <a:rPr lang="ru-RU" dirty="0" smtClean="0"/>
              <a:t>Третий уровень</a:t>
            </a:r>
          </a:p>
          <a:p>
            <a:pPr lvl="4"/>
            <a:r>
              <a:rPr lang="ru-RU" dirty="0" smtClean="0"/>
              <a:t>Четвертый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04923-972A-48A5-9797-2231EA842F5A}" type="datetime1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3E1D0-B99E-411B-BCE4-D3E6DB7EA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73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50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6" r:id="rId16"/>
    <p:sldLayoutId id="2147483675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Tx/>
        <a:buSzPct val="80000"/>
        <a:buFont typeface="Arial" pitchFamily="34" charset="0"/>
        <a:buNone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Tx/>
        <a:buSzPct val="80000"/>
        <a:buFont typeface="Arial" pitchFamily="34" charset="0"/>
        <a:buChar char="►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―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&gt;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203848" y="2132856"/>
            <a:ext cx="4032448" cy="1470025"/>
          </a:xfrm>
        </p:spPr>
        <p:txBody>
          <a:bodyPr/>
          <a:lstStyle/>
          <a:p>
            <a:r>
              <a:rPr lang="ru-RU" dirty="0"/>
              <a:t>М</a:t>
            </a:r>
            <a:r>
              <a:rPr lang="ru-RU" dirty="0" smtClean="0"/>
              <a:t>еханизм государственной поддержки предприятий АПК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Льготное краткосрочное и инвестиционное кредитование по ставке не более 5% годовых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365125"/>
          </a:xfrm>
        </p:spPr>
        <p:txBody>
          <a:bodyPr/>
          <a:lstStyle/>
          <a:p>
            <a:fld id="{F0C3E1D0-B99E-411B-BCE4-D3E6DB7EA49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5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868958"/>
          </a:xfrm>
        </p:spPr>
        <p:txBody>
          <a:bodyPr/>
          <a:lstStyle/>
          <a:p>
            <a:r>
              <a:rPr lang="ru-RU" dirty="0" smtClean="0"/>
              <a:t>Новый механизм поддержки АПК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537" y="764704"/>
            <a:ext cx="828092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rgbClr val="ED1B34"/>
                </a:solidFill>
              </a:rPr>
              <a:t>С </a:t>
            </a:r>
            <a:r>
              <a:rPr lang="ru-RU" sz="1700" b="1" dirty="0" smtClean="0">
                <a:solidFill>
                  <a:srgbClr val="ED1B34"/>
                </a:solidFill>
              </a:rPr>
              <a:t>01.0</a:t>
            </a:r>
            <a:r>
              <a:rPr lang="en-US" sz="1700" b="1" dirty="0" smtClean="0">
                <a:solidFill>
                  <a:srgbClr val="ED1B34"/>
                </a:solidFill>
              </a:rPr>
              <a:t>1</a:t>
            </a:r>
            <a:r>
              <a:rPr lang="ru-RU" sz="1700" b="1" dirty="0" smtClean="0">
                <a:solidFill>
                  <a:srgbClr val="ED1B34"/>
                </a:solidFill>
              </a:rPr>
              <a:t>.2017 </a:t>
            </a:r>
            <a:r>
              <a:rPr lang="ru-RU" sz="1700" b="1" dirty="0" smtClean="0">
                <a:solidFill>
                  <a:srgbClr val="4D4D4D"/>
                </a:solidFill>
              </a:rPr>
              <a:t>Правительство РФ ввело в действие новый механизм господдержки предприятий АПК</a:t>
            </a:r>
            <a:r>
              <a:rPr lang="ru-RU" sz="1700" dirty="0" smtClean="0">
                <a:solidFill>
                  <a:srgbClr val="4D4D4D"/>
                </a:solidFill>
              </a:rPr>
              <a:t> </a:t>
            </a:r>
            <a:r>
              <a:rPr lang="ru-RU" sz="1700" dirty="0" smtClean="0"/>
              <a:t>– </a:t>
            </a:r>
            <a:r>
              <a:rPr lang="ru-RU" sz="1700" b="1" dirty="0" smtClean="0">
                <a:solidFill>
                  <a:srgbClr val="0072BC"/>
                </a:solidFill>
              </a:rPr>
              <a:t>льготное краткосрочное и инвестиционное кредитование по ставке не более 5% годовых</a:t>
            </a:r>
            <a:endParaRPr lang="en-US" sz="1700" b="1" dirty="0">
              <a:solidFill>
                <a:srgbClr val="0072BC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34784" y="2502073"/>
            <a:ext cx="8039100" cy="2511103"/>
            <a:chOff x="609600" y="2534620"/>
            <a:chExt cx="8039100" cy="2511103"/>
          </a:xfrm>
        </p:grpSpPr>
        <p:sp>
          <p:nvSpPr>
            <p:cNvPr id="17" name="Выноска со стрелкой вправо 16"/>
            <p:cNvSpPr/>
            <p:nvPr/>
          </p:nvSpPr>
          <p:spPr>
            <a:xfrm>
              <a:off x="609600" y="2540648"/>
              <a:ext cx="2857500" cy="2505075"/>
            </a:xfrm>
            <a:prstGeom prst="rightArrowCallout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dirty="0" smtClean="0">
                  <a:solidFill>
                    <a:srgbClr val="4D4D4D"/>
                  </a:solidFill>
                </a:rPr>
                <a:t>Заключение Соглашения о получении субсидии между Минсельхозом России и уполномоченным банком</a:t>
              </a:r>
              <a:r>
                <a:rPr lang="ru-RU" sz="1300" dirty="0" smtClean="0">
                  <a:solidFill>
                    <a:schemeClr val="tx1"/>
                  </a:solidFill>
                </a:rPr>
                <a:t>*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18" name="Выноска со стрелкой вправо 17"/>
            <p:cNvSpPr/>
            <p:nvPr/>
          </p:nvSpPr>
          <p:spPr>
            <a:xfrm>
              <a:off x="3489207" y="2540647"/>
              <a:ext cx="2857500" cy="2505075"/>
            </a:xfrm>
            <a:prstGeom prst="rightArrowCallout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dirty="0">
                  <a:solidFill>
                    <a:srgbClr val="4D4D4D"/>
                  </a:solidFill>
                </a:rPr>
                <a:t>Предоставление уполномоченным банком предприятиям АПК льготных краткосрочных и (или) инвестиционных кредитов по ставке не более 5% годовых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346708" y="2534620"/>
              <a:ext cx="2301992" cy="2511103"/>
            </a:xfrm>
            <a:prstGeom prst="rect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dirty="0">
                  <a:solidFill>
                    <a:srgbClr val="4D4D4D"/>
                  </a:solidFill>
                </a:rPr>
                <a:t>Компенсация Минсельхозом России уполномоченным банкам недополученных доходов в размере Ключевой ставки Банка России </a:t>
              </a:r>
            </a:p>
            <a:p>
              <a:pPr algn="ctr"/>
              <a:endParaRPr lang="ru-RU" sz="1300" dirty="0">
                <a:solidFill>
                  <a:srgbClr val="4D4D4D"/>
                </a:solidFill>
              </a:endParaRPr>
            </a:p>
          </p:txBody>
        </p:sp>
        <p:sp>
          <p:nvSpPr>
            <p:cNvPr id="20" name="Блок-схема: узел 19"/>
            <p:cNvSpPr/>
            <p:nvPr/>
          </p:nvSpPr>
          <p:spPr>
            <a:xfrm>
              <a:off x="609600" y="2549735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21" name="Блок-схема: узел 20"/>
            <p:cNvSpPr/>
            <p:nvPr/>
          </p:nvSpPr>
          <p:spPr>
            <a:xfrm>
              <a:off x="3495675" y="2566987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2</a:t>
              </a:r>
            </a:p>
          </p:txBody>
        </p:sp>
        <p:sp>
          <p:nvSpPr>
            <p:cNvPr id="22" name="Блок-схема: узел 21"/>
            <p:cNvSpPr/>
            <p:nvPr/>
          </p:nvSpPr>
          <p:spPr>
            <a:xfrm>
              <a:off x="6346707" y="2540648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3</a:t>
              </a:r>
              <a:endParaRPr lang="ru-RU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51520" y="1898412"/>
            <a:ext cx="8222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ED1B34"/>
                </a:solidFill>
              </a:rPr>
              <a:t>Краткая схема нового механизма господдержки:</a:t>
            </a:r>
            <a:endParaRPr lang="ru-RU" b="1" u="sng" dirty="0">
              <a:solidFill>
                <a:srgbClr val="ED1B3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3720" y="5478649"/>
            <a:ext cx="802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4D4D4D"/>
                </a:solidFill>
              </a:rPr>
              <a:t>*</a:t>
            </a:r>
            <a:r>
              <a:rPr lang="ru-RU" sz="1200" b="1" i="1" dirty="0" smtClean="0"/>
              <a:t> </a:t>
            </a:r>
            <a:r>
              <a:rPr lang="ru-RU" sz="1200" b="1" i="1" dirty="0" smtClean="0">
                <a:solidFill>
                  <a:srgbClr val="ED1B34"/>
                </a:solidFill>
              </a:rPr>
              <a:t>уполномоченны</a:t>
            </a:r>
            <a:r>
              <a:rPr lang="ru-RU" sz="1200" b="1" i="1" dirty="0">
                <a:solidFill>
                  <a:srgbClr val="ED1B34"/>
                </a:solidFill>
              </a:rPr>
              <a:t>е</a:t>
            </a:r>
            <a:r>
              <a:rPr lang="ru-RU" sz="1200" b="1" i="1" dirty="0" smtClean="0">
                <a:solidFill>
                  <a:srgbClr val="ED1B34"/>
                </a:solidFill>
              </a:rPr>
              <a:t> банки  </a:t>
            </a:r>
            <a:r>
              <a:rPr lang="ru-RU" sz="1200" i="1" dirty="0" smtClean="0">
                <a:solidFill>
                  <a:srgbClr val="4D4D4D"/>
                </a:solidFill>
              </a:rPr>
              <a:t>– </a:t>
            </a:r>
            <a:r>
              <a:rPr lang="ru-RU" sz="1200" i="1" dirty="0">
                <a:solidFill>
                  <a:srgbClr val="4D4D4D"/>
                </a:solidFill>
              </a:rPr>
              <a:t>р</a:t>
            </a:r>
            <a:r>
              <a:rPr lang="ru-RU" sz="1200" i="1" dirty="0" smtClean="0">
                <a:solidFill>
                  <a:srgbClr val="4D4D4D"/>
                </a:solidFill>
              </a:rPr>
              <a:t>оссийские кредитные организации, отобранные Минсельхозом России в качестве уполномоченных банков на заседании Комиссии по координации вопросов кредитования агропромышленного комплекса </a:t>
            </a:r>
            <a:r>
              <a:rPr lang="ru-RU" sz="1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2285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868958"/>
          </a:xfrm>
        </p:spPr>
        <p:txBody>
          <a:bodyPr/>
          <a:lstStyle/>
          <a:p>
            <a:r>
              <a:rPr lang="ru-RU" dirty="0" smtClean="0"/>
              <a:t>Основные параметры льготного кредитования предприятий АПК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14173"/>
              </p:ext>
            </p:extLst>
          </p:nvPr>
        </p:nvGraphicFramePr>
        <p:xfrm>
          <a:off x="251520" y="1406009"/>
          <a:ext cx="7920881" cy="3823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931"/>
                <a:gridCol w="2356625"/>
                <a:gridCol w="2196551"/>
                <a:gridCol w="17197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Параметр льготного кредита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Краткосрочное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кредитование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Инвестиционное кредитование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Примечание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rgbClr val="4D4D4D"/>
                          </a:solidFill>
                        </a:rPr>
                        <a:t>Максимальный срок</a:t>
                      </a:r>
                      <a:endParaRPr lang="ru-RU" sz="1300" b="1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До</a:t>
                      </a:r>
                      <a:r>
                        <a:rPr lang="ru-RU" sz="1300" baseline="0" dirty="0" smtClean="0">
                          <a:solidFill>
                            <a:srgbClr val="4D4D4D"/>
                          </a:solidFill>
                        </a:rPr>
                        <a:t> 1 года (включительно)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От 2 до 7 лет (включительно)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Кредиты</a:t>
                      </a:r>
                      <a:r>
                        <a:rPr lang="ru-RU" sz="1300" baseline="0" dirty="0" smtClean="0">
                          <a:solidFill>
                            <a:srgbClr val="4D4D4D"/>
                          </a:solidFill>
                        </a:rPr>
                        <a:t> сроком от 1 до 2 лет </a:t>
                      </a:r>
                      <a:r>
                        <a:rPr lang="ru-RU" sz="1300" u="sng" baseline="0" dirty="0" smtClean="0">
                          <a:solidFill>
                            <a:srgbClr val="4D4D4D"/>
                          </a:solidFill>
                        </a:rPr>
                        <a:t>не субсидируются</a:t>
                      </a:r>
                      <a:endParaRPr lang="ru-RU" sz="1300" u="sng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rgbClr val="4D4D4D"/>
                          </a:solidFill>
                        </a:rPr>
                        <a:t>Цель</a:t>
                      </a:r>
                      <a:endParaRPr lang="ru-RU" sz="1300" b="1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На развитие растениеводства и животноводства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На развитие растениеводства и животноводства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Конкретный перечень утверждается Минсельхозом России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53881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rgbClr val="4D4D4D"/>
                          </a:solidFill>
                        </a:rPr>
                        <a:t>Валюта</a:t>
                      </a:r>
                      <a:endParaRPr lang="ru-RU" sz="1300" b="1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Рубли РФ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Рубли РФ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-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rgbClr val="4D4D4D"/>
                          </a:solidFill>
                        </a:rPr>
                        <a:t>Сумма</a:t>
                      </a:r>
                      <a:endParaRPr lang="ru-RU" sz="1300" b="1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не </a:t>
                      </a:r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более 500 млн</a:t>
                      </a:r>
                      <a:r>
                        <a:rPr lang="ru-RU" sz="1300" baseline="0" dirty="0" smtClean="0">
                          <a:solidFill>
                            <a:srgbClr val="4D4D4D"/>
                          </a:solidFill>
                        </a:rPr>
                        <a:t> </a:t>
                      </a:r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руб.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не более 500 млн</a:t>
                      </a:r>
                      <a:r>
                        <a:rPr lang="ru-RU" sz="1300" baseline="0" dirty="0" smtClean="0">
                          <a:solidFill>
                            <a:srgbClr val="4D4D4D"/>
                          </a:solidFill>
                        </a:rPr>
                        <a:t> </a:t>
                      </a:r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руб.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-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99110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rgbClr val="4D4D4D"/>
                          </a:solidFill>
                        </a:rPr>
                        <a:t>Форма кредитования</a:t>
                      </a:r>
                      <a:endParaRPr lang="ru-RU" sz="1300" b="1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Кредит, кредитная линия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Кредит, кредитная линия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4D4D4D"/>
                          </a:solidFill>
                        </a:rPr>
                        <a:t>-</a:t>
                      </a:r>
                      <a:endParaRPr lang="ru-RU" sz="130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46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868958"/>
          </a:xfrm>
        </p:spPr>
        <p:txBody>
          <a:bodyPr/>
          <a:lstStyle/>
          <a:p>
            <a:r>
              <a:rPr lang="ru-RU" dirty="0" smtClean="0"/>
              <a:t>Общие требования к получателям льготных кредитов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19100" y="832802"/>
            <a:ext cx="789731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4D4D4D"/>
                </a:solidFill>
              </a:rPr>
              <a:t>Для получения льготного кредита заемщик должен удовлетворять следующим </a:t>
            </a:r>
            <a:r>
              <a:rPr lang="ru-RU" sz="1600" b="1" u="sng" dirty="0" smtClean="0">
                <a:solidFill>
                  <a:srgbClr val="4D4D4D"/>
                </a:solidFill>
              </a:rPr>
              <a:t>общим </a:t>
            </a:r>
            <a:r>
              <a:rPr lang="ru-RU" sz="1600" b="1" dirty="0" smtClean="0">
                <a:solidFill>
                  <a:srgbClr val="4D4D4D"/>
                </a:solidFill>
              </a:rPr>
              <a:t>условиям:</a:t>
            </a:r>
          </a:p>
          <a:p>
            <a:pPr marL="285750" indent="-285750">
              <a:spcBef>
                <a:spcPts val="1200"/>
              </a:spcBef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rgbClr val="4D4D4D"/>
                </a:solidFill>
              </a:rPr>
              <a:t>не находиться в стадии ликвидации/реорганизации</a:t>
            </a:r>
          </a:p>
          <a:p>
            <a:pPr marL="285750" indent="-285750">
              <a:spcBef>
                <a:spcPts val="1200"/>
              </a:spcBef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rgbClr val="4D4D4D"/>
                </a:solidFill>
              </a:rPr>
              <a:t>иметь (обладать) статус(ом) налогового резидента РФ</a:t>
            </a:r>
          </a:p>
          <a:p>
            <a:pPr marL="285750" indent="-285750">
              <a:spcBef>
                <a:spcPts val="1200"/>
              </a:spcBef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rgbClr val="4D4D4D"/>
                </a:solidFill>
              </a:rPr>
              <a:t>быть зарегистрированным на территории РФ</a:t>
            </a:r>
          </a:p>
          <a:p>
            <a:pPr marL="285750" indent="-285750">
              <a:spcBef>
                <a:spcPts val="1200"/>
              </a:spcBef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rgbClr val="4D4D4D"/>
                </a:solidFill>
              </a:rPr>
              <a:t>отсутствие возбужденного производства по делу о несостоятельности (банкротстве)</a:t>
            </a:r>
          </a:p>
          <a:p>
            <a:pPr marL="285750" indent="-285750">
              <a:spcBef>
                <a:spcPts val="1200"/>
              </a:spcBef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rgbClr val="4D4D4D"/>
                </a:solidFill>
              </a:rPr>
              <a:t>отсутствие просроченной (неурегулированной) задолженности по налогам, сборам и т.д.</a:t>
            </a:r>
            <a:endParaRPr lang="ru-RU" sz="1600" dirty="0">
              <a:solidFill>
                <a:srgbClr val="4D4D4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" y="4614227"/>
            <a:ext cx="7533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ED1B34"/>
                </a:solidFill>
              </a:rPr>
              <a:t>ВАЖНО! </a:t>
            </a:r>
            <a:r>
              <a:rPr lang="ru-RU" sz="1600" dirty="0" smtClean="0">
                <a:solidFill>
                  <a:srgbClr val="4D4D4D"/>
                </a:solidFill>
              </a:rPr>
              <a:t>Потенциальный заемщик должен удовлетворять также требованиям уполномоченного банка в соответствии с его внутренними нормативными документами</a:t>
            </a:r>
            <a:endParaRPr lang="ru-RU" sz="16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6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868958"/>
          </a:xfrm>
        </p:spPr>
        <p:txBody>
          <a:bodyPr/>
          <a:lstStyle/>
          <a:p>
            <a:r>
              <a:rPr lang="ru-RU" dirty="0" smtClean="0"/>
              <a:t>Укрупненная последовательность шагов процесса льготного кредитования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5</a:t>
            </a:fld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51521" y="1412776"/>
            <a:ext cx="8496944" cy="4505324"/>
            <a:chOff x="419100" y="1781175"/>
            <a:chExt cx="9243341" cy="4505324"/>
          </a:xfrm>
        </p:grpSpPr>
        <p:sp>
          <p:nvSpPr>
            <p:cNvPr id="9" name="Пятиугольник 8"/>
            <p:cNvSpPr/>
            <p:nvPr/>
          </p:nvSpPr>
          <p:spPr>
            <a:xfrm>
              <a:off x="419100" y="1781175"/>
              <a:ext cx="3013990" cy="1333500"/>
            </a:xfrm>
            <a:prstGeom prst="homePlate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rgbClr val="4D4D4D"/>
                  </a:solidFill>
                </a:rPr>
                <a:t>Прием банком документов, проверка соответствия условиям Программы льготного кредитования, принятие решения о кредитовании</a:t>
              </a:r>
              <a:endParaRPr lang="ru-RU" sz="1200" dirty="0">
                <a:solidFill>
                  <a:srgbClr val="4D4D4D"/>
                </a:solidFill>
              </a:endParaRPr>
            </a:p>
          </p:txBody>
        </p:sp>
        <p:sp>
          <p:nvSpPr>
            <p:cNvPr id="10" name="Пятиугольник 9"/>
            <p:cNvSpPr/>
            <p:nvPr/>
          </p:nvSpPr>
          <p:spPr>
            <a:xfrm>
              <a:off x="3433090" y="1781175"/>
              <a:ext cx="2895600" cy="1333500"/>
            </a:xfrm>
            <a:prstGeom prst="homePlate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rgbClr val="4D4D4D"/>
                  </a:solidFill>
                </a:rPr>
                <a:t>Включение банком потенциального кредита и заемщика в Реестр потенциальных заемщиков, направление реестра в Минсельхоз России </a:t>
              </a:r>
            </a:p>
          </p:txBody>
        </p:sp>
        <p:sp>
          <p:nvSpPr>
            <p:cNvPr id="11" name="Пятиугольник 10"/>
            <p:cNvSpPr/>
            <p:nvPr/>
          </p:nvSpPr>
          <p:spPr>
            <a:xfrm>
              <a:off x="6328690" y="1790700"/>
              <a:ext cx="3333751" cy="1333500"/>
            </a:xfrm>
            <a:prstGeom prst="homePlate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rgbClr val="4D4D4D"/>
                  </a:solidFill>
                </a:rPr>
                <a:t>Направление в банк подтверждения Минсельхоза </a:t>
              </a:r>
              <a:r>
                <a:rPr lang="ru-RU" sz="1200" dirty="0">
                  <a:solidFill>
                    <a:srgbClr val="4D4D4D"/>
                  </a:solidFill>
                </a:rPr>
                <a:t>России достаточности лимитов бюджетных ассигнований, соответствие целей льготного кредита Программе льготного кредитования</a:t>
              </a:r>
            </a:p>
          </p:txBody>
        </p:sp>
        <p:sp>
          <p:nvSpPr>
            <p:cNvPr id="12" name="Пятиугольник 11"/>
            <p:cNvSpPr/>
            <p:nvPr/>
          </p:nvSpPr>
          <p:spPr>
            <a:xfrm>
              <a:off x="419100" y="3381375"/>
              <a:ext cx="3013990" cy="1333500"/>
            </a:xfrm>
            <a:prstGeom prst="homePlate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rgbClr val="4D4D4D"/>
                  </a:solidFill>
                </a:rPr>
                <a:t>Включение </a:t>
              </a:r>
              <a:r>
                <a:rPr lang="ru-RU" sz="1200" dirty="0" smtClean="0">
                  <a:solidFill>
                    <a:srgbClr val="4D4D4D"/>
                  </a:solidFill>
                </a:rPr>
                <a:t>банком заемщика </a:t>
              </a:r>
              <a:r>
                <a:rPr lang="ru-RU" sz="1200" dirty="0">
                  <a:solidFill>
                    <a:srgbClr val="4D4D4D"/>
                  </a:solidFill>
                </a:rPr>
                <a:t>и кредита в Реестр </a:t>
              </a:r>
              <a:r>
                <a:rPr lang="ru-RU" sz="1200" dirty="0" smtClean="0">
                  <a:solidFill>
                    <a:srgbClr val="4D4D4D"/>
                  </a:solidFill>
                </a:rPr>
                <a:t>заемщиков</a:t>
              </a:r>
              <a:endParaRPr lang="ru-RU" sz="1200" dirty="0">
                <a:solidFill>
                  <a:srgbClr val="4D4D4D"/>
                </a:solidFill>
              </a:endParaRPr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3433090" y="3381375"/>
              <a:ext cx="2895600" cy="1333500"/>
            </a:xfrm>
            <a:prstGeom prst="homePlate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rgbClr val="4D4D4D"/>
                  </a:solidFill>
                </a:rPr>
                <a:t>Заключение между </a:t>
              </a:r>
            </a:p>
            <a:p>
              <a:pPr algn="ctr"/>
              <a:r>
                <a:rPr lang="ru-RU" sz="1200" dirty="0">
                  <a:solidFill>
                    <a:srgbClr val="4D4D4D"/>
                  </a:solidFill>
                </a:rPr>
                <a:t>банком и заемщиком льготного кредитного </a:t>
              </a:r>
              <a:r>
                <a:rPr lang="ru-RU" sz="1200" dirty="0" smtClean="0">
                  <a:solidFill>
                    <a:srgbClr val="4D4D4D"/>
                  </a:solidFill>
                </a:rPr>
                <a:t>договора по ставке не более 5% годовых. </a:t>
              </a:r>
              <a:r>
                <a:rPr lang="ru-RU" sz="1200" dirty="0">
                  <a:solidFill>
                    <a:srgbClr val="4D4D4D"/>
                  </a:solidFill>
                </a:rPr>
                <a:t>Предоставление денежных средств</a:t>
              </a:r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6328690" y="3381375"/>
              <a:ext cx="2895600" cy="1333500"/>
            </a:xfrm>
            <a:prstGeom prst="homePlate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rgbClr val="4D4D4D"/>
                  </a:solidFill>
                </a:rPr>
                <a:t>Уплата заемщиком процентов по льготной ставке (не более 5% годовых</a:t>
              </a:r>
              <a:r>
                <a:rPr lang="ru-RU" sz="1200" dirty="0" smtClean="0">
                  <a:solidFill>
                    <a:srgbClr val="4D4D4D"/>
                  </a:solidFill>
                </a:rPr>
                <a:t>)</a:t>
              </a:r>
              <a:endParaRPr lang="ru-RU" sz="1200" dirty="0">
                <a:solidFill>
                  <a:srgbClr val="4D4D4D"/>
                </a:solidFill>
              </a:endParaRPr>
            </a:p>
          </p:txBody>
        </p:sp>
        <p:sp>
          <p:nvSpPr>
            <p:cNvPr id="15" name="Пятиугольник 14"/>
            <p:cNvSpPr/>
            <p:nvPr/>
          </p:nvSpPr>
          <p:spPr>
            <a:xfrm>
              <a:off x="2054682" y="4924424"/>
              <a:ext cx="3013990" cy="1333500"/>
            </a:xfrm>
            <a:prstGeom prst="homePlate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rgbClr val="4D4D4D"/>
                  </a:solidFill>
                </a:rPr>
                <a:t>Формирование банком </a:t>
              </a:r>
            </a:p>
            <a:p>
              <a:pPr algn="ctr"/>
              <a:r>
                <a:rPr lang="ru-RU" sz="1200" dirty="0">
                  <a:solidFill>
                    <a:srgbClr val="4D4D4D"/>
                  </a:solidFill>
                </a:rPr>
                <a:t>реестра льготных кредитных договоров и </a:t>
              </a:r>
              <a:r>
                <a:rPr lang="ru-RU" sz="1200" dirty="0" smtClean="0">
                  <a:solidFill>
                    <a:srgbClr val="4D4D4D"/>
                  </a:solidFill>
                </a:rPr>
                <a:t>заявления </a:t>
              </a:r>
              <a:r>
                <a:rPr lang="ru-RU" sz="1200" dirty="0">
                  <a:solidFill>
                    <a:srgbClr val="4D4D4D"/>
                  </a:solidFill>
                </a:rPr>
                <a:t>на получение субсидии. Направление </a:t>
              </a:r>
              <a:r>
                <a:rPr lang="ru-RU" sz="1200" dirty="0" smtClean="0">
                  <a:solidFill>
                    <a:srgbClr val="4D4D4D"/>
                  </a:solidFill>
                </a:rPr>
                <a:t>заявления </a:t>
              </a:r>
              <a:r>
                <a:rPr lang="ru-RU" sz="1200" dirty="0">
                  <a:solidFill>
                    <a:srgbClr val="4D4D4D"/>
                  </a:solidFill>
                </a:rPr>
                <a:t>в Минсельхоз России</a:t>
              </a:r>
            </a:p>
          </p:txBody>
        </p:sp>
        <p:sp>
          <p:nvSpPr>
            <p:cNvPr id="16" name="Пятиугольник 15"/>
            <p:cNvSpPr/>
            <p:nvPr/>
          </p:nvSpPr>
          <p:spPr>
            <a:xfrm>
              <a:off x="5138065" y="4952999"/>
              <a:ext cx="2895600" cy="1333500"/>
            </a:xfrm>
            <a:prstGeom prst="homePlate">
              <a:avLst/>
            </a:prstGeom>
            <a:solidFill>
              <a:srgbClr val="75BEE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  </a:t>
              </a:r>
              <a:r>
                <a:rPr lang="ru-RU" sz="1200" dirty="0">
                  <a:solidFill>
                    <a:srgbClr val="4D4D4D"/>
                  </a:solidFill>
                </a:rPr>
                <a:t>Рассмотрение Минсельхозом России требования банка. Перечисление суммы субсидии на к/с банка</a:t>
              </a:r>
            </a:p>
          </p:txBody>
        </p:sp>
        <p:sp>
          <p:nvSpPr>
            <p:cNvPr id="17" name="Блок-схема: узел 16"/>
            <p:cNvSpPr/>
            <p:nvPr/>
          </p:nvSpPr>
          <p:spPr>
            <a:xfrm>
              <a:off x="419100" y="1790934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1</a:t>
              </a:r>
              <a:endParaRPr lang="ru-RU" sz="1200" dirty="0"/>
            </a:p>
          </p:txBody>
        </p:sp>
        <p:sp>
          <p:nvSpPr>
            <p:cNvPr id="18" name="Блок-схема: узел 17"/>
            <p:cNvSpPr/>
            <p:nvPr/>
          </p:nvSpPr>
          <p:spPr>
            <a:xfrm>
              <a:off x="3433090" y="1781175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2</a:t>
              </a:r>
            </a:p>
          </p:txBody>
        </p:sp>
        <p:sp>
          <p:nvSpPr>
            <p:cNvPr id="19" name="Блок-схема: узел 18"/>
            <p:cNvSpPr/>
            <p:nvPr/>
          </p:nvSpPr>
          <p:spPr>
            <a:xfrm>
              <a:off x="6328690" y="1804987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3</a:t>
              </a:r>
              <a:endParaRPr lang="ru-RU" sz="1200" dirty="0"/>
            </a:p>
          </p:txBody>
        </p:sp>
        <p:sp>
          <p:nvSpPr>
            <p:cNvPr id="20" name="Блок-схема: узел 19"/>
            <p:cNvSpPr/>
            <p:nvPr/>
          </p:nvSpPr>
          <p:spPr>
            <a:xfrm>
              <a:off x="419100" y="3381375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4</a:t>
              </a:r>
              <a:endParaRPr lang="ru-RU" sz="1200" dirty="0"/>
            </a:p>
          </p:txBody>
        </p:sp>
        <p:sp>
          <p:nvSpPr>
            <p:cNvPr id="21" name="Блок-схема: узел 20"/>
            <p:cNvSpPr/>
            <p:nvPr/>
          </p:nvSpPr>
          <p:spPr>
            <a:xfrm>
              <a:off x="3433089" y="3381375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5</a:t>
              </a:r>
              <a:endParaRPr lang="ru-RU" sz="1200" dirty="0"/>
            </a:p>
          </p:txBody>
        </p:sp>
        <p:sp>
          <p:nvSpPr>
            <p:cNvPr id="22" name="Блок-схема: узел 21"/>
            <p:cNvSpPr/>
            <p:nvPr/>
          </p:nvSpPr>
          <p:spPr>
            <a:xfrm>
              <a:off x="6328689" y="3381375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6</a:t>
              </a:r>
            </a:p>
          </p:txBody>
        </p:sp>
        <p:sp>
          <p:nvSpPr>
            <p:cNvPr id="23" name="Блок-схема: узел 22"/>
            <p:cNvSpPr/>
            <p:nvPr/>
          </p:nvSpPr>
          <p:spPr>
            <a:xfrm>
              <a:off x="2054682" y="4924424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7</a:t>
              </a:r>
            </a:p>
          </p:txBody>
        </p:sp>
        <p:sp>
          <p:nvSpPr>
            <p:cNvPr id="24" name="Блок-схема: узел 23"/>
            <p:cNvSpPr/>
            <p:nvPr/>
          </p:nvSpPr>
          <p:spPr>
            <a:xfrm>
              <a:off x="5138065" y="4953000"/>
              <a:ext cx="257175" cy="257175"/>
            </a:xfrm>
            <a:prstGeom prst="flowChartConnector">
              <a:avLst/>
            </a:prstGeom>
            <a:solidFill>
              <a:srgbClr val="ED1B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8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258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868958"/>
          </a:xfrm>
        </p:spPr>
        <p:txBody>
          <a:bodyPr/>
          <a:lstStyle/>
          <a:p>
            <a:r>
              <a:rPr lang="ru-RU" dirty="0" smtClean="0"/>
              <a:t>Приостановление и прекращение субсидирования (1/2)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19100" y="908720"/>
            <a:ext cx="8486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4D4D4D"/>
                </a:solidFill>
              </a:rPr>
              <a:t>В течение срока действия льготного кредитного договора </a:t>
            </a:r>
            <a:r>
              <a:rPr lang="ru-RU" sz="1400" u="sng" dirty="0" smtClean="0">
                <a:solidFill>
                  <a:srgbClr val="ED1B34"/>
                </a:solidFill>
              </a:rPr>
              <a:t>субсидирование уполномоченных </a:t>
            </a:r>
          </a:p>
          <a:p>
            <a:r>
              <a:rPr lang="ru-RU" sz="1400" u="sng" dirty="0" smtClean="0">
                <a:solidFill>
                  <a:srgbClr val="ED1B34"/>
                </a:solidFill>
              </a:rPr>
              <a:t>банков может быть приостановлено </a:t>
            </a:r>
            <a:endParaRPr lang="ru-RU" sz="1400" u="sng" dirty="0">
              <a:solidFill>
                <a:srgbClr val="ED1B34"/>
              </a:solidFill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159506"/>
              </p:ext>
            </p:extLst>
          </p:nvPr>
        </p:nvGraphicFramePr>
        <p:xfrm>
          <a:off x="531813" y="1635616"/>
          <a:ext cx="756858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851"/>
                <a:gridCol w="2070287"/>
                <a:gridCol w="19354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Основание приостановления субсидирования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Срок приостановления субсидирования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Последствия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для заемщика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Неисполнение обязательств по погашению основного долга и (или) начисленных процентов  по причине, не связанной с ЧС*</a:t>
                      </a:r>
                      <a:endParaRPr lang="ru-RU" sz="1200" b="1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 момента полного исполнения заемщиком обязательств по погашению просроченной задолженности </a:t>
                      </a:r>
                      <a:endParaRPr lang="ru-RU" sz="12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 период приостановления субсидирования банк увеличивает процентную ставку по кредитному договору до рыночного уровня**</a:t>
                      </a:r>
                      <a:endParaRPr lang="ru-RU" sz="12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 исполнение обязательств по погашению основного дола и (или) начисленных процентов по причине, связанной с ЧС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27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просроченной (неурегулированной) задолженности по налогам, сборам и иным обязательным платежам в бюджет и во внебюджетные фонды сроком более 90 календарных дней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 момента уплаты (урегулирования) заемщиком задолженности</a:t>
                      </a:r>
                      <a:endParaRPr lang="ru-RU" sz="12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23875" y="4817403"/>
            <a:ext cx="772053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solidFill>
                  <a:srgbClr val="4D4D4D"/>
                </a:solidFill>
              </a:rPr>
              <a:t>* - за исключением случая (случаев) возникновения просроченных платежей по основному догу и (или) процентам в течение последних 180 календарных дней продолжительностью (общей продолжительностью) </a:t>
            </a:r>
            <a:r>
              <a:rPr lang="ru-RU" sz="1300" b="1" u="sng" dirty="0" smtClean="0">
                <a:solidFill>
                  <a:srgbClr val="4D4D4D"/>
                </a:solidFill>
              </a:rPr>
              <a:t>до</a:t>
            </a:r>
            <a:r>
              <a:rPr lang="ru-RU" sz="1300" dirty="0" smtClean="0">
                <a:solidFill>
                  <a:srgbClr val="4D4D4D"/>
                </a:solidFill>
              </a:rPr>
              <a:t> 90 календарных дней включительно</a:t>
            </a:r>
            <a:endParaRPr lang="ru-RU" sz="1300" dirty="0">
              <a:solidFill>
                <a:srgbClr val="4D4D4D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3875" y="5589240"/>
            <a:ext cx="750450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solidFill>
                  <a:srgbClr val="4D4D4D"/>
                </a:solidFill>
              </a:rPr>
              <a:t>** - здесь и далее по тексту под понятием «рыночный уровень процентной ставки» понимается процентная ставка по кредитному договору, которую бы банк установил без учета субсидии </a:t>
            </a:r>
            <a:endParaRPr lang="ru-RU" sz="13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868958"/>
          </a:xfrm>
        </p:spPr>
        <p:txBody>
          <a:bodyPr/>
          <a:lstStyle/>
          <a:p>
            <a:r>
              <a:rPr lang="ru-RU" dirty="0" smtClean="0"/>
              <a:t>Приостановление и прекращение субсидирования (2/2)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908720"/>
            <a:ext cx="8486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4D4D4D"/>
                </a:solidFill>
              </a:rPr>
              <a:t>В течение срока действия льготного кредитного договора </a:t>
            </a:r>
            <a:r>
              <a:rPr lang="ru-RU" sz="1600" u="sng" dirty="0" smtClean="0">
                <a:solidFill>
                  <a:srgbClr val="FF0000"/>
                </a:solidFill>
              </a:rPr>
              <a:t>субсидирование уполномоченных банко</a:t>
            </a:r>
            <a:r>
              <a:rPr lang="ru-RU" sz="1600" u="sng" dirty="0">
                <a:solidFill>
                  <a:srgbClr val="FF0000"/>
                </a:solidFill>
              </a:rPr>
              <a:t>в</a:t>
            </a:r>
            <a:r>
              <a:rPr lang="ru-RU" sz="1600" u="sng" dirty="0" smtClean="0">
                <a:solidFill>
                  <a:srgbClr val="FF0000"/>
                </a:solidFill>
              </a:rPr>
              <a:t> может быть прекращено </a:t>
            </a:r>
            <a:endParaRPr lang="ru-RU" sz="1600" u="sng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097144"/>
              </p:ext>
            </p:extLst>
          </p:nvPr>
        </p:nvGraphicFramePr>
        <p:xfrm>
          <a:off x="508248" y="1700808"/>
          <a:ext cx="7592144" cy="3847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935"/>
                <a:gridCol w="3335209"/>
              </a:tblGrid>
              <a:tr h="51581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Основание прекращения субсидирования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Последствия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для заемщика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2BC"/>
                    </a:solidFill>
                  </a:tcPr>
                </a:tc>
              </a:tr>
              <a:tr h="5379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4D4D4D"/>
                          </a:solidFill>
                        </a:rPr>
                        <a:t>Нарушение заемщиком целей использования</a:t>
                      </a:r>
                      <a:r>
                        <a:rPr lang="ru-RU" sz="1400" b="1" baseline="0" dirty="0" smtClean="0">
                          <a:solidFill>
                            <a:srgbClr val="4D4D4D"/>
                          </a:solidFill>
                        </a:rPr>
                        <a:t> льготного кредита </a:t>
                      </a:r>
                      <a:endParaRPr lang="ru-RU" sz="1400" b="1" dirty="0" smtClean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4D4D4D"/>
                          </a:solidFill>
                        </a:rPr>
                        <a:t>Банк увеличивает процентную ставку по кредитному договору</a:t>
                      </a:r>
                      <a:r>
                        <a:rPr lang="ru-RU" sz="1400" baseline="0" dirty="0" smtClean="0">
                          <a:solidFill>
                            <a:srgbClr val="4D4D4D"/>
                          </a:solidFill>
                        </a:rPr>
                        <a:t> до рыночного уровня</a:t>
                      </a:r>
                      <a:endParaRPr lang="ru-RU" sz="1400" dirty="0" smtClean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593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4D4D4D"/>
                          </a:solidFill>
                        </a:rPr>
                        <a:t>Неудовлетворение заемщиком общих требований к заемщикам (Слайд 5) или требованиям уполномоченного банка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5379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4D4D4D"/>
                          </a:solidFill>
                        </a:rPr>
                        <a:t>Неисполнение</a:t>
                      </a:r>
                      <a:r>
                        <a:rPr lang="ru-RU" sz="1400" b="1" baseline="0" dirty="0" smtClean="0">
                          <a:solidFill>
                            <a:srgbClr val="4D4D4D"/>
                          </a:solidFill>
                        </a:rPr>
                        <a:t> обязательств по погашению основного долга и (или) начисленных процентов *</a:t>
                      </a:r>
                      <a:endParaRPr lang="ru-RU" sz="1400" b="1" dirty="0" smtClean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8496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4D4D4D"/>
                          </a:solidFill>
                        </a:rPr>
                        <a:t>Пролонгация</a:t>
                      </a:r>
                      <a:r>
                        <a:rPr lang="ru-RU" sz="1400" b="1" baseline="0" dirty="0" smtClean="0">
                          <a:solidFill>
                            <a:srgbClr val="4D4D4D"/>
                          </a:solidFill>
                        </a:rPr>
                        <a:t> кредитного договора</a:t>
                      </a:r>
                      <a:endParaRPr lang="ru-RU" sz="1400" b="1" dirty="0" smtClean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54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4D4D4D"/>
                          </a:solidFill>
                        </a:rPr>
                        <a:t>Недостаток бюджетных ассигнований и лимитов бюджетных обязательств</a:t>
                      </a:r>
                      <a:endParaRPr lang="ru-RU" sz="1400" dirty="0" smtClean="0">
                        <a:solidFill>
                          <a:srgbClr val="4D4D4D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4D4D4D"/>
                          </a:solidFill>
                        </a:rPr>
                        <a:t>Банк увеличивает процентную ставку по кредитному договору на величину Ключевой ставки Банка России</a:t>
                      </a:r>
                      <a:endParaRPr lang="ru-RU" sz="1400" b="0" dirty="0">
                        <a:solidFill>
                          <a:srgbClr val="4D4D4D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90786" y="5661248"/>
            <a:ext cx="7825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4D4D4D"/>
                </a:solidFill>
              </a:rPr>
              <a:t>* - в случае возникновения просроченных платежей по основному догу и (или) процентам в течение последних 180 календарных дней продолжительностью (общей продолжительностью) </a:t>
            </a:r>
            <a:r>
              <a:rPr lang="ru-RU" sz="1200" b="1" i="1" u="sng" dirty="0" smtClean="0">
                <a:solidFill>
                  <a:srgbClr val="4D4D4D"/>
                </a:solidFill>
              </a:rPr>
              <a:t>более</a:t>
            </a:r>
            <a:r>
              <a:rPr lang="ru-RU" sz="1200" i="1" dirty="0" smtClean="0">
                <a:solidFill>
                  <a:srgbClr val="4D4D4D"/>
                </a:solidFill>
              </a:rPr>
              <a:t> 90 календарных дней </a:t>
            </a:r>
            <a:endParaRPr lang="ru-RU" sz="1200" i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91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249495" y="3789040"/>
            <a:ext cx="8210937" cy="981018"/>
          </a:xfrm>
          <a:prstGeom prst="rect">
            <a:avLst/>
          </a:prstGeom>
          <a:solidFill>
            <a:srgbClr val="AFAF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868958"/>
          </a:xfrm>
        </p:spPr>
        <p:txBody>
          <a:bodyPr/>
          <a:lstStyle/>
          <a:p>
            <a:r>
              <a:rPr lang="ru-RU" dirty="0" smtClean="0"/>
              <a:t>Получатели льготных кредитов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0375" y="1124743"/>
            <a:ext cx="7506626" cy="936105"/>
          </a:xfrm>
          <a:prstGeom prst="rect">
            <a:avLst/>
          </a:prstGeom>
          <a:solidFill>
            <a:srgbClr val="0072B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9750" y="2555403"/>
            <a:ext cx="7506626" cy="857251"/>
          </a:xfrm>
          <a:prstGeom prst="rect">
            <a:avLst/>
          </a:prstGeom>
          <a:solidFill>
            <a:srgbClr val="AFAF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2616604" y="2250606"/>
            <a:ext cx="590941" cy="274958"/>
          </a:xfrm>
          <a:prstGeom prst="downArrow">
            <a:avLst/>
          </a:prstGeom>
          <a:solidFill>
            <a:srgbClr val="ED1B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16116" y="2907829"/>
            <a:ext cx="3136443" cy="419101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Животноводство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1895" y="2907830"/>
            <a:ext cx="3136443" cy="419100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Растениеводство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379192" y="4085698"/>
            <a:ext cx="1795264" cy="457200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Первичная переработка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84172" y="4098454"/>
            <a:ext cx="1804394" cy="457200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Последующая переработка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5834" y="4098454"/>
            <a:ext cx="1802590" cy="457200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904349" y="2250604"/>
            <a:ext cx="590941" cy="274958"/>
          </a:xfrm>
          <a:prstGeom prst="downArrow">
            <a:avLst/>
          </a:prstGeom>
          <a:solidFill>
            <a:srgbClr val="ED1B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76165" y="2555404"/>
            <a:ext cx="3543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Отраслевая принадлежность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11179" y="3724280"/>
            <a:ext cx="250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деятельности</a:t>
            </a:r>
          </a:p>
        </p:txBody>
      </p:sp>
      <p:sp>
        <p:nvSpPr>
          <p:cNvPr id="22" name="Стрелка вниз 21"/>
          <p:cNvSpPr/>
          <p:nvPr/>
        </p:nvSpPr>
        <p:spPr>
          <a:xfrm>
            <a:off x="812707" y="3450755"/>
            <a:ext cx="590941" cy="280111"/>
          </a:xfrm>
          <a:prstGeom prst="downArrow">
            <a:avLst/>
          </a:prstGeom>
          <a:solidFill>
            <a:srgbClr val="ED1B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7155654" y="3450754"/>
            <a:ext cx="590941" cy="280111"/>
          </a:xfrm>
          <a:prstGeom prst="downArrow">
            <a:avLst/>
          </a:prstGeom>
          <a:solidFill>
            <a:srgbClr val="ED1B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4904350" y="3446866"/>
            <a:ext cx="590941" cy="280111"/>
          </a:xfrm>
          <a:prstGeom prst="downArrow">
            <a:avLst/>
          </a:prstGeom>
          <a:solidFill>
            <a:srgbClr val="ED1B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2828931" y="3450755"/>
            <a:ext cx="590941" cy="280111"/>
          </a:xfrm>
          <a:prstGeom prst="downArrow">
            <a:avLst/>
          </a:prstGeom>
          <a:solidFill>
            <a:srgbClr val="ED1B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35973" y="1270501"/>
            <a:ext cx="3144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 кредитования,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соответствующие 209-ФЗ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8464" y="4094324"/>
            <a:ext cx="1795264" cy="457200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33375" y="5085184"/>
            <a:ext cx="6934197" cy="904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85725">
              <a:tabLst>
                <a:tab pos="180975" algn="l"/>
              </a:tabLst>
            </a:pPr>
            <a:r>
              <a:rPr lang="ru-RU" sz="15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Льготное кредитование не распространяется на</a:t>
            </a:r>
            <a:r>
              <a:rPr lang="ru-RU" sz="15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71475" indent="-285750">
              <a:buClr>
                <a:srgbClr val="ED1B34"/>
              </a:buClr>
              <a:buFont typeface="Wingdings" pitchFamily="2" charset="2"/>
              <a:buChar char="§"/>
              <a:tabLst>
                <a:tab pos="180975" algn="l"/>
              </a:tabLst>
            </a:pPr>
            <a:r>
              <a:rPr lang="ru-RU" sz="15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ЛПХ</a:t>
            </a:r>
            <a:endParaRPr lang="ru-RU" sz="15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285750">
              <a:buClr>
                <a:srgbClr val="ED1B34"/>
              </a:buClr>
              <a:buFont typeface="Wingdings" pitchFamily="2" charset="2"/>
              <a:buChar char="§"/>
              <a:tabLst>
                <a:tab pos="180975" algn="l"/>
              </a:tabLst>
            </a:pPr>
            <a:r>
              <a:rPr lang="ru-RU" sz="15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СКПК</a:t>
            </a:r>
          </a:p>
          <a:p>
            <a:pPr marL="371475" indent="-285750">
              <a:buClr>
                <a:srgbClr val="ED1B34"/>
              </a:buClr>
              <a:buFont typeface="Wingdings" pitchFamily="2" charset="2"/>
              <a:buChar char="§"/>
              <a:tabLst>
                <a:tab pos="180975" algn="l"/>
              </a:tabLst>
            </a:pPr>
            <a:r>
              <a:rPr lang="ru-RU" sz="15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Предприятия, занимающиеся рыболовством и рыбоводством</a:t>
            </a:r>
            <a:endParaRPr lang="ru-RU" sz="15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57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Благодарим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0072BC"/>
                </a:solidFill>
              </a:rPr>
              <a:t>Акционерное общество «Российский Банк </a:t>
            </a:r>
            <a:br>
              <a:rPr lang="ru-RU" sz="1400" dirty="0" smtClean="0">
                <a:solidFill>
                  <a:srgbClr val="0072BC"/>
                </a:solidFill>
              </a:rPr>
            </a:br>
            <a:r>
              <a:rPr lang="ru-RU" sz="1400" dirty="0" smtClean="0">
                <a:solidFill>
                  <a:srgbClr val="0072BC"/>
                </a:solidFill>
              </a:rPr>
              <a:t>поддержки малого и среднего </a:t>
            </a:r>
            <a:br>
              <a:rPr lang="ru-RU" sz="1400" dirty="0" smtClean="0">
                <a:solidFill>
                  <a:srgbClr val="0072BC"/>
                </a:solidFill>
              </a:rPr>
            </a:br>
            <a:r>
              <a:rPr lang="ru-RU" sz="1400" dirty="0" smtClean="0">
                <a:solidFill>
                  <a:srgbClr val="0072BC"/>
                </a:solidFill>
              </a:rPr>
              <a:t>предпринимательства» (АО «МСП Банк»)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115035, Россия, г. Москва,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ул. Садовническая, дом 79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 (800) 30 20 100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info@mspbank.ru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800" u="sng" dirty="0" smtClean="0">
                <a:solidFill>
                  <a:srgbClr val="0072BC"/>
                </a:solidFill>
              </a:rPr>
              <a:t>mspbank.ru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365125"/>
          </a:xfrm>
        </p:spPr>
        <p:txBody>
          <a:bodyPr/>
          <a:lstStyle/>
          <a:p>
            <a:fld id="{F0C3E1D0-B99E-411B-BCE4-D3E6DB7EA49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772</Words>
  <Application>Microsoft Office PowerPoint</Application>
  <PresentationFormat>Экран (4:3)</PresentationFormat>
  <Paragraphs>121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Механизм государственной поддержки предприятий АПК  Льготное краткосрочное и инвестиционное кредитование по ставке не более 5% годовых </vt:lpstr>
      <vt:lpstr>Новый механизм поддержки АПК</vt:lpstr>
      <vt:lpstr>Основные параметры льготного кредитования предприятий АПК</vt:lpstr>
      <vt:lpstr>Общие требования к получателям льготных кредитов</vt:lpstr>
      <vt:lpstr>Укрупненная последовательность шагов процесса льготного кредитования</vt:lpstr>
      <vt:lpstr>Приостановление и прекращение субсидирования (1/2)</vt:lpstr>
      <vt:lpstr>Приостановление и прекращение субсидирования (2/2)</vt:lpstr>
      <vt:lpstr>Получатели льготных кредитов</vt:lpstr>
      <vt:lpstr>Благодарим за внимание!  Акционерное общество «Российский Банк  поддержки малого и среднего  предпринимательства» (АО «МСП Банк»)  115035, Россия, г. Москва,  ул. Садовническая, дом 79   8 (800) 30 20 100 info@mspbank.ru  mspbank.ru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Bigcomp</dc:creator>
  <cp:lastModifiedBy>Войнова Ольга Александровна</cp:lastModifiedBy>
  <cp:revision>55</cp:revision>
  <dcterms:created xsi:type="dcterms:W3CDTF">2017-08-03T13:00:25Z</dcterms:created>
  <dcterms:modified xsi:type="dcterms:W3CDTF">2018-02-06T12:04:03Z</dcterms:modified>
</cp:coreProperties>
</file>