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6">
  <p:sldMasterIdLst>
    <p:sldMasterId id="2147483889" r:id="rId1"/>
  </p:sldMasterIdLst>
  <p:notesMasterIdLst>
    <p:notesMasterId r:id="rId9"/>
  </p:notesMasterIdLst>
  <p:handoutMasterIdLst>
    <p:handoutMasterId r:id="rId10"/>
  </p:handoutMasterIdLst>
  <p:sldIdLst>
    <p:sldId id="1529" r:id="rId2"/>
    <p:sldId id="1535" r:id="rId3"/>
    <p:sldId id="1532" r:id="rId4"/>
    <p:sldId id="1533" r:id="rId5"/>
    <p:sldId id="1536" r:id="rId6"/>
    <p:sldId id="1530" r:id="rId7"/>
    <p:sldId id="1534" r:id="rId8"/>
  </p:sldIdLst>
  <p:sldSz cx="12599988" cy="864076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79191" algn="l" rtl="0" fontAlgn="base">
      <a:spcBef>
        <a:spcPct val="0"/>
      </a:spcBef>
      <a:spcAft>
        <a:spcPct val="0"/>
      </a:spcAft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58383" algn="l" rtl="0" fontAlgn="base">
      <a:spcBef>
        <a:spcPct val="0"/>
      </a:spcBef>
      <a:spcAft>
        <a:spcPct val="0"/>
      </a:spcAft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437574" algn="l" rtl="0" fontAlgn="base">
      <a:spcBef>
        <a:spcPct val="0"/>
      </a:spcBef>
      <a:spcAft>
        <a:spcPct val="0"/>
      </a:spcAft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916765" algn="l" rtl="0" fontAlgn="base">
      <a:spcBef>
        <a:spcPct val="0"/>
      </a:spcBef>
      <a:spcAft>
        <a:spcPct val="0"/>
      </a:spcAft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395957" algn="l" defTabSz="958383" rtl="0" eaLnBrk="1" latinLnBrk="0" hangingPunct="1"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875148" algn="l" defTabSz="958383" rtl="0" eaLnBrk="1" latinLnBrk="0" hangingPunct="1"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354339" algn="l" defTabSz="958383" rtl="0" eaLnBrk="1" latinLnBrk="0" hangingPunct="1"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833531" algn="l" defTabSz="958383" rtl="0" eaLnBrk="1" latinLnBrk="0" hangingPunct="1"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134A73B-D397-4333-9346-1DAFC83CF2E5}">
          <p14:sldIdLst>
            <p14:sldId id="1529"/>
            <p14:sldId id="1535"/>
            <p14:sldId id="1532"/>
            <p14:sldId id="1533"/>
            <p14:sldId id="1536"/>
            <p14:sldId id="1530"/>
            <p14:sldId id="153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63" userDrawn="1">
          <p15:clr>
            <a:srgbClr val="A4A3A4"/>
          </p15:clr>
        </p15:guide>
        <p15:guide id="2" orient="horz" pos="839" userDrawn="1">
          <p15:clr>
            <a:srgbClr val="A4A3A4"/>
          </p15:clr>
        </p15:guide>
        <p15:guide id="3" orient="horz" pos="5080" userDrawn="1">
          <p15:clr>
            <a:srgbClr val="A4A3A4"/>
          </p15:clr>
        </p15:guide>
        <p15:guide id="5" orient="horz" pos="1678" userDrawn="1">
          <p15:clr>
            <a:srgbClr val="A4A3A4"/>
          </p15:clr>
        </p15:guide>
        <p15:guide id="6" orient="horz" pos="930" userDrawn="1">
          <p15:clr>
            <a:srgbClr val="A4A3A4"/>
          </p15:clr>
        </p15:guide>
        <p15:guide id="7" pos="362" userDrawn="1">
          <p15:clr>
            <a:srgbClr val="A4A3A4"/>
          </p15:clr>
        </p15:guide>
        <p15:guide id="8" pos="181" userDrawn="1">
          <p15:clr>
            <a:srgbClr val="A4A3A4"/>
          </p15:clr>
        </p15:guide>
        <p15:guide id="9" pos="4037" userDrawn="1">
          <p15:clr>
            <a:srgbClr val="A4A3A4"/>
          </p15:clr>
        </p15:guide>
        <p15:guide id="10" pos="4535" userDrawn="1">
          <p15:clr>
            <a:srgbClr val="A4A3A4"/>
          </p15:clr>
        </p15:guide>
        <p15:guide id="11" pos="7711" userDrawn="1">
          <p15:clr>
            <a:srgbClr val="A4A3A4"/>
          </p15:clr>
        </p15:guide>
        <p15:guide id="13" pos="2313" userDrawn="1">
          <p15:clr>
            <a:srgbClr val="A4A3A4"/>
          </p15:clr>
        </p15:guide>
        <p15:guide id="14" orient="horz" pos="1383" userDrawn="1">
          <p15:clr>
            <a:srgbClr val="A4A3A4"/>
          </p15:clr>
        </p15:guide>
        <p15:guide id="15" orient="horz" pos="26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vova" initials="AL" lastIdx="2" clrIdx="0"/>
  <p:cmAuthor id="1" name="Гончарова Татьяна Вячеславовна" initials="ГТВ" lastIdx="7" clrIdx="1">
    <p:extLst>
      <p:ext uri="{19B8F6BF-5375-455C-9EA6-DF929625EA0E}">
        <p15:presenceInfo xmlns:p15="http://schemas.microsoft.com/office/powerpoint/2012/main" userId="S-1-5-21-2509222527-3473664192-1900209780-6232" providerId="AD"/>
      </p:ext>
    </p:extLst>
  </p:cmAuthor>
  <p:cmAuthor id="2" name="Тарасов Вадим Александрович" initials="ТВА" lastIdx="1" clrIdx="2">
    <p:extLst>
      <p:ext uri="{19B8F6BF-5375-455C-9EA6-DF929625EA0E}">
        <p15:presenceInfo xmlns:p15="http://schemas.microsoft.com/office/powerpoint/2012/main" userId="S-1-5-21-2509222527-3473664192-1900209780-25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E7F5FE"/>
    <a:srgbClr val="1F4E79"/>
    <a:srgbClr val="F5750B"/>
    <a:srgbClr val="FFFFFF"/>
    <a:srgbClr val="AFE2FF"/>
    <a:srgbClr val="C05B08"/>
    <a:srgbClr val="F2F2F2"/>
    <a:srgbClr val="8BCDFF"/>
    <a:srgbClr val="ACCC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4535" autoAdjust="0"/>
  </p:normalViewPr>
  <p:slideViewPr>
    <p:cSldViewPr snapToGrid="0" showGuides="1">
      <p:cViewPr varScale="1">
        <p:scale>
          <a:sx n="88" d="100"/>
          <a:sy n="88" d="100"/>
        </p:scale>
        <p:origin x="1374" y="84"/>
      </p:cViewPr>
      <p:guideLst>
        <p:guide orient="horz" pos="363"/>
        <p:guide orient="horz" pos="839"/>
        <p:guide orient="horz" pos="5080"/>
        <p:guide orient="horz" pos="1678"/>
        <p:guide orient="horz" pos="930"/>
        <p:guide pos="362"/>
        <p:guide pos="181"/>
        <p:guide pos="4037"/>
        <p:guide pos="4535"/>
        <p:guide pos="7711"/>
        <p:guide pos="2313"/>
        <p:guide orient="horz" pos="1383"/>
        <p:guide orient="horz" pos="26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howGuides="1">
      <p:cViewPr varScale="1">
        <p:scale>
          <a:sx n="78" d="100"/>
          <a:sy n="78" d="100"/>
        </p:scale>
        <p:origin x="3978" y="108"/>
      </p:cViewPr>
      <p:guideLst>
        <p:guide orient="horz" pos="3127"/>
        <p:guide pos="214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4659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50" tIns="31327" rIns="62650" bIns="31327" numCol="1" anchor="t" anchorCtr="0" compatLnSpc="1">
            <a:prstTxWarp prst="textNoShape">
              <a:avLst/>
            </a:prstTxWarp>
          </a:bodyPr>
          <a:lstStyle>
            <a:lvl1pPr defTabSz="627065">
              <a:defRPr sz="8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078" y="1"/>
            <a:ext cx="294503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50" tIns="31327" rIns="62650" bIns="31327" numCol="1" anchor="t" anchorCtr="0" compatLnSpc="1">
            <a:prstTxWarp prst="textNoShape">
              <a:avLst/>
            </a:prstTxWarp>
          </a:bodyPr>
          <a:lstStyle>
            <a:lvl1pPr algn="r" defTabSz="627065">
              <a:defRPr sz="800"/>
            </a:lvl1pPr>
          </a:lstStyle>
          <a:p>
            <a:fld id="{42B58284-BD55-477D-829B-0D8B66B41141}" type="datetimeFigureOut">
              <a:rPr lang="en-US"/>
              <a:pPr/>
              <a:t>6/5/2018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8736"/>
            <a:ext cx="294659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50" tIns="31327" rIns="62650" bIns="31327" numCol="1" anchor="b" anchorCtr="0" compatLnSpc="1">
            <a:prstTxWarp prst="textNoShape">
              <a:avLst/>
            </a:prstTxWarp>
          </a:bodyPr>
          <a:lstStyle>
            <a:lvl1pPr defTabSz="627065">
              <a:defRPr sz="8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078" y="9428736"/>
            <a:ext cx="294503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50" tIns="31327" rIns="62650" bIns="31327" numCol="1" anchor="b" anchorCtr="0" compatLnSpc="1">
            <a:prstTxWarp prst="textNoShape">
              <a:avLst/>
            </a:prstTxWarp>
          </a:bodyPr>
          <a:lstStyle>
            <a:lvl1pPr algn="r" defTabSz="627065">
              <a:defRPr sz="800"/>
            </a:lvl1pPr>
          </a:lstStyle>
          <a:p>
            <a:fld id="{B000AF5B-B840-4C36-ABEB-C07F7C1C287A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0745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4659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6" tIns="47759" rIns="95516" bIns="47759" numCol="1" anchor="t" anchorCtr="0" compatLnSpc="1">
            <a:prstTxWarp prst="textNoShape">
              <a:avLst/>
            </a:prstTxWarp>
          </a:bodyPr>
          <a:lstStyle>
            <a:lvl1pPr defTabSz="627065">
              <a:defRPr sz="1100">
                <a:latin typeface="Calibri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51078" y="1"/>
            <a:ext cx="294503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6" tIns="47759" rIns="95516" bIns="47759" numCol="1" anchor="t" anchorCtr="0" compatLnSpc="1">
            <a:prstTxWarp prst="textNoShape">
              <a:avLst/>
            </a:prstTxWarp>
          </a:bodyPr>
          <a:lstStyle>
            <a:lvl1pPr algn="r" defTabSz="627065">
              <a:defRPr sz="1100">
                <a:latin typeface="Calibri" pitchFamily="34" charset="0"/>
              </a:defRPr>
            </a:lvl1pPr>
          </a:lstStyle>
          <a:p>
            <a:fld id="{660D0E8B-676B-4AF2-96B6-20F8C726C38A}" type="datetimeFigureOut">
              <a:rPr lang="en-US"/>
              <a:pPr/>
              <a:t>6/5/2018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744538"/>
            <a:ext cx="542766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648" tIns="68827" rIns="137648" bIns="68827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143" y="4715157"/>
            <a:ext cx="5439391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6" tIns="47759" rIns="95516" bIns="47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28736"/>
            <a:ext cx="294659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6" tIns="47759" rIns="95516" bIns="47759" numCol="1" anchor="b" anchorCtr="0" compatLnSpc="1">
            <a:prstTxWarp prst="textNoShape">
              <a:avLst/>
            </a:prstTxWarp>
          </a:bodyPr>
          <a:lstStyle>
            <a:lvl1pPr defTabSz="627065">
              <a:defRPr sz="1100">
                <a:latin typeface="Calibri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51078" y="9428736"/>
            <a:ext cx="294503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6" tIns="47759" rIns="95516" bIns="47759" numCol="1" anchor="b" anchorCtr="0" compatLnSpc="1">
            <a:prstTxWarp prst="textNoShape">
              <a:avLst/>
            </a:prstTxWarp>
          </a:bodyPr>
          <a:lstStyle>
            <a:lvl1pPr algn="r" defTabSz="627065">
              <a:defRPr sz="1100">
                <a:latin typeface="Calibri" pitchFamily="34" charset="0"/>
              </a:defRPr>
            </a:lvl1pPr>
          </a:lstStyle>
          <a:p>
            <a:fld id="{7712EFF2-E535-4F8D-9276-91B171A7836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2481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27" kern="1200">
        <a:solidFill>
          <a:schemeClr val="tx1"/>
        </a:solidFill>
        <a:latin typeface="+mn-lt"/>
        <a:ea typeface="+mn-ea"/>
        <a:cs typeface="+mn-cs"/>
      </a:defRPr>
    </a:lvl1pPr>
    <a:lvl2pPr marL="778686" indent="-299495" algn="l" rtl="0" eaLnBrk="0" fontAlgn="base" hangingPunct="0">
      <a:spcBef>
        <a:spcPct val="30000"/>
      </a:spcBef>
      <a:spcAft>
        <a:spcPct val="0"/>
      </a:spcAft>
      <a:defRPr sz="1227" kern="1200">
        <a:solidFill>
          <a:schemeClr val="tx1"/>
        </a:solidFill>
        <a:latin typeface="+mn-lt"/>
        <a:ea typeface="+mn-ea"/>
        <a:cs typeface="+mn-cs"/>
      </a:defRPr>
    </a:lvl2pPr>
    <a:lvl3pPr marL="1197978" indent="-239596" algn="l" rtl="0" eaLnBrk="0" fontAlgn="base" hangingPunct="0">
      <a:spcBef>
        <a:spcPct val="30000"/>
      </a:spcBef>
      <a:spcAft>
        <a:spcPct val="0"/>
      </a:spcAft>
      <a:defRPr sz="1227" kern="1200">
        <a:solidFill>
          <a:schemeClr val="tx1"/>
        </a:solidFill>
        <a:latin typeface="+mn-lt"/>
        <a:ea typeface="+mn-ea"/>
        <a:cs typeface="+mn-cs"/>
      </a:defRPr>
    </a:lvl3pPr>
    <a:lvl4pPr marL="1677170" indent="-239596" algn="l" rtl="0" eaLnBrk="0" fontAlgn="base" hangingPunct="0">
      <a:spcBef>
        <a:spcPct val="30000"/>
      </a:spcBef>
      <a:spcAft>
        <a:spcPct val="0"/>
      </a:spcAft>
      <a:defRPr sz="1227" kern="1200">
        <a:solidFill>
          <a:schemeClr val="tx1"/>
        </a:solidFill>
        <a:latin typeface="+mn-lt"/>
        <a:ea typeface="+mn-ea"/>
        <a:cs typeface="+mn-cs"/>
      </a:defRPr>
    </a:lvl4pPr>
    <a:lvl5pPr marL="2156361" indent="-239596" algn="l" rtl="0" eaLnBrk="0" fontAlgn="base" hangingPunct="0">
      <a:spcBef>
        <a:spcPct val="30000"/>
      </a:spcBef>
      <a:spcAft>
        <a:spcPct val="0"/>
      </a:spcAft>
      <a:defRPr sz="1227" kern="1200">
        <a:solidFill>
          <a:schemeClr val="tx1"/>
        </a:solidFill>
        <a:latin typeface="+mn-lt"/>
        <a:ea typeface="+mn-ea"/>
        <a:cs typeface="+mn-cs"/>
      </a:defRPr>
    </a:lvl5pPr>
    <a:lvl6pPr marL="2395957" algn="l" defTabSz="958383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6pPr>
    <a:lvl7pPr marL="2875148" algn="l" defTabSz="958383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7pPr>
    <a:lvl8pPr marL="3354339" algn="l" defTabSz="958383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8pPr>
    <a:lvl9pPr marL="3833531" algn="l" defTabSz="958383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2EFF2-E535-4F8D-9276-91B171A7836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805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299374" y="3243722"/>
            <a:ext cx="10001242" cy="215332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lang="en-US" sz="3200" b="1" kern="1200" dirty="0" smtClean="0">
                <a:solidFill>
                  <a:srgbClr val="5B9BD5">
                    <a:lumMod val="50000"/>
                  </a:srgbClr>
                </a:solidFill>
                <a:latin typeface="Calibri"/>
                <a:ea typeface="+mn-ea"/>
                <a:cs typeface="+mn-cs"/>
              </a:defRPr>
            </a:lvl1pPr>
          </a:lstStyle>
          <a:p>
            <a:pPr marL="0" lvl="0" algn="ctr" defTabSz="1163111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1866933" y="8257871"/>
            <a:ext cx="387770" cy="18174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1093324" rtl="0" eaLnBrk="1" fontAlgn="base" latinLnBrk="0" hangingPunct="1">
              <a:lnSpc>
                <a:spcPts val="1434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747F3F-2E8A-4EAB-A46A-01A88D87E637}" type="slidenum">
              <a:rPr kumimoji="0" lang="en-US" sz="1272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1093324" rtl="0" eaLnBrk="1" fontAlgn="base" latinLnBrk="0" hangingPunct="1">
                <a:lnSpc>
                  <a:spcPts val="1434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72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2844799" y="228781"/>
            <a:ext cx="9409903" cy="698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noAutofit/>
          </a:bodyPr>
          <a:lstStyle>
            <a:lvl1pPr>
              <a:lnSpc>
                <a:spcPct val="100000"/>
              </a:lnSpc>
              <a:defRPr lang="en-US" sz="2800" kern="1200" dirty="0" smtClean="0">
                <a:solidFill>
                  <a:srgbClr val="0070C0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marL="0" lvl="0" defTabSz="1163111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1350" y="1319663"/>
            <a:ext cx="11903353" cy="7257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6000" tIns="36000" rIns="36000" bIns="36000"/>
          <a:lstStyle>
            <a:lvl1pPr marL="0" indent="0">
              <a:buNone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0" indent="0">
              <a:buNone/>
              <a:defRPr>
                <a:solidFill>
                  <a:schemeClr val="tx1"/>
                </a:solidFill>
              </a:defRPr>
            </a:lvl2pPr>
            <a:lvl3pPr marL="242962" indent="0">
              <a:buNone/>
              <a:defRPr>
                <a:solidFill>
                  <a:schemeClr val="tx1"/>
                </a:solidFill>
              </a:defRPr>
            </a:lvl3pPr>
            <a:lvl4pPr marL="476432" indent="0">
              <a:buNone/>
              <a:defRPr>
                <a:solidFill>
                  <a:schemeClr val="tx1"/>
                </a:solidFill>
              </a:defRPr>
            </a:lvl4pPr>
            <a:lvl5pPr marL="719391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350" y="69717"/>
            <a:ext cx="2235200" cy="101681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 userDrawn="1"/>
        </p:nvCxnSpPr>
        <p:spPr>
          <a:xfrm>
            <a:off x="353264" y="1123564"/>
            <a:ext cx="1189116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1189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721">
          <p15:clr>
            <a:srgbClr val="FBAE40"/>
          </p15:clr>
        </p15:guide>
        <p15:guide id="2" pos="396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20" r:id="rId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2pPr>
      <a:lvl3pPr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3pPr>
      <a:lvl4pPr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4pPr>
      <a:lvl5pPr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5pPr>
      <a:lvl6pPr marL="546662"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6pPr>
      <a:lvl7pPr marL="1093324"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7pPr>
      <a:lvl8pPr marL="1639986"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8pPr>
      <a:lvl9pPr marL="2186649"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9pPr>
    </p:titleStyle>
    <p:bodyStyle>
      <a:lvl1pPr marL="457450" indent="-457450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•"/>
        <a:defRPr sz="1272">
          <a:solidFill>
            <a:schemeClr val="tx1"/>
          </a:solidFill>
          <a:latin typeface="+mn-lt"/>
          <a:ea typeface="+mn-ea"/>
          <a:cs typeface="+mn-cs"/>
        </a:defRPr>
      </a:lvl1pPr>
      <a:lvl2pPr marL="242962" indent="-242962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•"/>
        <a:defRPr sz="1272">
          <a:solidFill>
            <a:schemeClr val="tx1"/>
          </a:solidFill>
          <a:latin typeface="+mn-lt"/>
        </a:defRPr>
      </a:lvl2pPr>
      <a:lvl3pPr marL="476432" indent="-233471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‒"/>
        <a:defRPr sz="1272">
          <a:solidFill>
            <a:schemeClr val="tx1"/>
          </a:solidFill>
          <a:latin typeface="+mn-lt"/>
        </a:defRPr>
      </a:lvl3pPr>
      <a:lvl4pPr marL="719392" indent="-242962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•"/>
        <a:defRPr sz="1145">
          <a:solidFill>
            <a:schemeClr val="tx1"/>
          </a:solidFill>
          <a:latin typeface="+mn-lt"/>
        </a:defRPr>
      </a:lvl4pPr>
      <a:lvl5pPr marL="949067" indent="-229675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‒"/>
        <a:defRPr sz="1145">
          <a:solidFill>
            <a:schemeClr val="tx1"/>
          </a:solidFill>
          <a:latin typeface="+mn-lt"/>
        </a:defRPr>
      </a:lvl5pPr>
      <a:lvl6pPr marL="1495728" indent="-229675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‒"/>
        <a:defRPr sz="1145">
          <a:solidFill>
            <a:schemeClr val="tx1"/>
          </a:solidFill>
          <a:latin typeface="+mn-lt"/>
        </a:defRPr>
      </a:lvl6pPr>
      <a:lvl7pPr marL="2042391" indent="-229675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‒"/>
        <a:defRPr sz="1145">
          <a:solidFill>
            <a:schemeClr val="tx1"/>
          </a:solidFill>
          <a:latin typeface="+mn-lt"/>
        </a:defRPr>
      </a:lvl7pPr>
      <a:lvl8pPr marL="2589053" indent="-229675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‒"/>
        <a:defRPr sz="1145">
          <a:solidFill>
            <a:schemeClr val="tx1"/>
          </a:solidFill>
          <a:latin typeface="+mn-lt"/>
        </a:defRPr>
      </a:lvl8pPr>
      <a:lvl9pPr marL="3135713" indent="-229675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‒"/>
        <a:defRPr sz="114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1pPr>
      <a:lvl2pPr marL="546662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2pPr>
      <a:lvl3pPr marL="1093324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3pPr>
      <a:lvl4pPr marL="1639986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4pPr>
      <a:lvl5pPr marL="2186649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5pPr>
      <a:lvl6pPr marL="2733311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6pPr>
      <a:lvl7pPr marL="3279973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7pPr>
      <a:lvl8pPr marL="3826635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8pPr>
      <a:lvl9pPr marL="4373297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544" y="2993349"/>
            <a:ext cx="10233743" cy="215332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36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Программа льготного лизинга оборудования, реализуемая </a:t>
            </a:r>
            <a:r>
              <a:rPr lang="ru-RU" sz="3600" dirty="0">
                <a:solidFill>
                  <a:srgbClr val="0070C0"/>
                </a:solidFill>
                <a:latin typeface="Arial Narrow" panose="020B0606020202030204" pitchFamily="34" charset="0"/>
              </a:rPr>
              <a:t>региональными лизинговыми </a:t>
            </a:r>
            <a:r>
              <a:rPr lang="ru-RU" sz="36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компаниями</a:t>
            </a:r>
            <a:br>
              <a:rPr lang="ru-RU" sz="3600" dirty="0" smtClean="0">
                <a:solidFill>
                  <a:srgbClr val="0070C0"/>
                </a:solidFill>
                <a:latin typeface="Arial Narrow" panose="020B0606020202030204" pitchFamily="34" charset="0"/>
              </a:rPr>
            </a:br>
            <a:endParaRPr lang="ru-RU" sz="3600" b="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1299376" y="7647421"/>
            <a:ext cx="10001242" cy="52775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lang="en-US" sz="3200" b="1" kern="1200" dirty="0" smtClean="0">
                <a:solidFill>
                  <a:srgbClr val="5B9BD5">
                    <a:lumMod val="50000"/>
                  </a:srgbClr>
                </a:solidFill>
                <a:latin typeface="Calibri"/>
                <a:ea typeface="+mn-ea"/>
                <a:cs typeface="+mn-cs"/>
              </a:defRPr>
            </a:lvl1pPr>
            <a:lvl2pPr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2pPr>
            <a:lvl3pPr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3pPr>
            <a:lvl4pPr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4pPr>
            <a:lvl5pPr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5pPr>
            <a:lvl6pPr marL="546678"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6pPr>
            <a:lvl7pPr marL="1093357"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7pPr>
            <a:lvl8pPr marL="1640035"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8pPr>
            <a:lvl9pPr marL="2186714"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201</a:t>
            </a:r>
            <a:r>
              <a:rPr lang="en-US" sz="20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8</a:t>
            </a: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latin typeface="Arial Narrow" panose="020B0606020202030204" pitchFamily="34" charset="0"/>
              </a:rPr>
              <a:t>г.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797" y="95773"/>
            <a:ext cx="5860394" cy="26659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693077" y="5518516"/>
            <a:ext cx="72138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70C0"/>
                </a:solidFill>
                <a:latin typeface="Arial Narrow" panose="020B0606020202030204" pitchFamily="34" charset="0"/>
              </a:rPr>
              <a:t>Развитие сельскохозяйственной кооперации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88437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Заголовок 1"/>
          <p:cNvSpPr>
            <a:spLocks noGrp="1"/>
          </p:cNvSpPr>
          <p:nvPr>
            <p:ph type="title"/>
          </p:nvPr>
        </p:nvSpPr>
        <p:spPr>
          <a:xfrm>
            <a:off x="2844799" y="228781"/>
            <a:ext cx="9409903" cy="698685"/>
          </a:xfrm>
        </p:spPr>
        <p:txBody>
          <a:bodyPr/>
          <a:lstStyle/>
          <a:p>
            <a:r>
              <a:rPr lang="ru-RU" sz="2400" dirty="0"/>
              <a:t>Программа льготного лизинга оборудования для </a:t>
            </a:r>
            <a:r>
              <a:rPr lang="ru-RU" sz="2400" dirty="0" smtClean="0"/>
              <a:t>сельскохозяйственных кооперативов </a:t>
            </a:r>
            <a:endParaRPr lang="ru-RU" sz="2400" b="0" dirty="0"/>
          </a:p>
        </p:txBody>
      </p:sp>
      <p:sp>
        <p:nvSpPr>
          <p:cNvPr id="26" name="TextBox 25"/>
          <p:cNvSpPr txBox="1"/>
          <p:nvPr/>
        </p:nvSpPr>
        <p:spPr>
          <a:xfrm>
            <a:off x="293458" y="2410477"/>
            <a:ext cx="22364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Создание сети дочерних </a:t>
            </a:r>
            <a:r>
              <a:rPr kumimoji="0" lang="ru-RU" sz="1400" b="1" i="0" u="none" strike="noStrike" kern="1200" cap="none" spc="0" normalizeH="0" noProof="0" dirty="0" smtClean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лизинговых компаний Корпорации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7" name="L-Shape 10"/>
          <p:cNvSpPr/>
          <p:nvPr/>
        </p:nvSpPr>
        <p:spPr>
          <a:xfrm rot="13701821">
            <a:off x="2243709" y="1876886"/>
            <a:ext cx="442118" cy="442118"/>
          </a:xfrm>
          <a:prstGeom prst="corner">
            <a:avLst>
              <a:gd name="adj1" fmla="val 23334"/>
              <a:gd name="adj2" fmla="val 24129"/>
            </a:avLst>
          </a:prstGeom>
          <a:solidFill>
            <a:srgbClr val="1F4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119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7031" y="6112743"/>
            <a:ext cx="21528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rgbClr val="1F4E79"/>
                </a:solidFill>
              </a:rPr>
              <a:t>Преимущества</a:t>
            </a:r>
            <a:endParaRPr lang="ru-RU" sz="1400" b="1" dirty="0">
              <a:solidFill>
                <a:srgbClr val="1F4E79"/>
              </a:solidFill>
            </a:endParaRPr>
          </a:p>
          <a:p>
            <a:pPr algn="ctr">
              <a:defRPr/>
            </a:pPr>
            <a:r>
              <a:rPr lang="ru-RU" sz="1400" b="1" dirty="0">
                <a:solidFill>
                  <a:srgbClr val="1F4E79"/>
                </a:solidFill>
              </a:rPr>
              <a:t>программы льготного лизинга</a:t>
            </a:r>
          </a:p>
        </p:txBody>
      </p:sp>
      <p:sp>
        <p:nvSpPr>
          <p:cNvPr id="36" name="L-Shape 10"/>
          <p:cNvSpPr/>
          <p:nvPr/>
        </p:nvSpPr>
        <p:spPr>
          <a:xfrm rot="13701821">
            <a:off x="2243709" y="5446946"/>
            <a:ext cx="442118" cy="442118"/>
          </a:xfrm>
          <a:prstGeom prst="corner">
            <a:avLst>
              <a:gd name="adj1" fmla="val 23334"/>
              <a:gd name="adj2" fmla="val 24129"/>
            </a:avLst>
          </a:prstGeom>
          <a:solidFill>
            <a:srgbClr val="1F4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119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37" name="Group 1462"/>
          <p:cNvGrpSpPr/>
          <p:nvPr/>
        </p:nvGrpSpPr>
        <p:grpSpPr>
          <a:xfrm>
            <a:off x="1104976" y="5260762"/>
            <a:ext cx="576347" cy="759618"/>
            <a:chOff x="2489201" y="17492663"/>
            <a:chExt cx="379413" cy="500063"/>
          </a:xfrm>
          <a:solidFill>
            <a:srgbClr val="1F4E79"/>
          </a:solidFill>
        </p:grpSpPr>
        <p:sp>
          <p:nvSpPr>
            <p:cNvPr id="38" name="Freeform 584"/>
            <p:cNvSpPr>
              <a:spLocks/>
            </p:cNvSpPr>
            <p:nvPr/>
          </p:nvSpPr>
          <p:spPr bwMode="auto">
            <a:xfrm>
              <a:off x="2555876" y="17681575"/>
              <a:ext cx="246063" cy="36513"/>
            </a:xfrm>
            <a:custGeom>
              <a:avLst/>
              <a:gdLst>
                <a:gd name="T0" fmla="*/ 78 w 84"/>
                <a:gd name="T1" fmla="*/ 12 h 12"/>
                <a:gd name="T2" fmla="*/ 6 w 84"/>
                <a:gd name="T3" fmla="*/ 12 h 12"/>
                <a:gd name="T4" fmla="*/ 0 w 84"/>
                <a:gd name="T5" fmla="*/ 6 h 12"/>
                <a:gd name="T6" fmla="*/ 6 w 84"/>
                <a:gd name="T7" fmla="*/ 0 h 12"/>
                <a:gd name="T8" fmla="*/ 78 w 84"/>
                <a:gd name="T9" fmla="*/ 0 h 12"/>
                <a:gd name="T10" fmla="*/ 84 w 84"/>
                <a:gd name="T11" fmla="*/ 6 h 12"/>
                <a:gd name="T12" fmla="*/ 78 w 8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12">
                  <a:moveTo>
                    <a:pt x="78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10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1" y="0"/>
                    <a:pt x="84" y="3"/>
                    <a:pt x="84" y="6"/>
                  </a:cubicBezTo>
                  <a:cubicBezTo>
                    <a:pt x="84" y="10"/>
                    <a:pt x="81" y="12"/>
                    <a:pt x="7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9533" tIns="44766" rIns="89533" bIns="4476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02083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7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9" name="Freeform 585"/>
            <p:cNvSpPr>
              <a:spLocks/>
            </p:cNvSpPr>
            <p:nvPr/>
          </p:nvSpPr>
          <p:spPr bwMode="auto">
            <a:xfrm>
              <a:off x="2555876" y="17740313"/>
              <a:ext cx="246063" cy="34925"/>
            </a:xfrm>
            <a:custGeom>
              <a:avLst/>
              <a:gdLst>
                <a:gd name="T0" fmla="*/ 78 w 84"/>
                <a:gd name="T1" fmla="*/ 12 h 12"/>
                <a:gd name="T2" fmla="*/ 6 w 84"/>
                <a:gd name="T3" fmla="*/ 12 h 12"/>
                <a:gd name="T4" fmla="*/ 0 w 84"/>
                <a:gd name="T5" fmla="*/ 6 h 12"/>
                <a:gd name="T6" fmla="*/ 6 w 84"/>
                <a:gd name="T7" fmla="*/ 0 h 12"/>
                <a:gd name="T8" fmla="*/ 78 w 84"/>
                <a:gd name="T9" fmla="*/ 0 h 12"/>
                <a:gd name="T10" fmla="*/ 84 w 84"/>
                <a:gd name="T11" fmla="*/ 6 h 12"/>
                <a:gd name="T12" fmla="*/ 78 w 8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12">
                  <a:moveTo>
                    <a:pt x="78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10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1" y="0"/>
                    <a:pt x="84" y="3"/>
                    <a:pt x="84" y="6"/>
                  </a:cubicBezTo>
                  <a:cubicBezTo>
                    <a:pt x="84" y="10"/>
                    <a:pt x="81" y="12"/>
                    <a:pt x="7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9533" tIns="44766" rIns="89533" bIns="4476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02083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7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0" name="Freeform 586"/>
            <p:cNvSpPr>
              <a:spLocks/>
            </p:cNvSpPr>
            <p:nvPr/>
          </p:nvSpPr>
          <p:spPr bwMode="auto">
            <a:xfrm>
              <a:off x="2555876" y="17799050"/>
              <a:ext cx="246063" cy="34925"/>
            </a:xfrm>
            <a:custGeom>
              <a:avLst/>
              <a:gdLst>
                <a:gd name="T0" fmla="*/ 78 w 84"/>
                <a:gd name="T1" fmla="*/ 12 h 12"/>
                <a:gd name="T2" fmla="*/ 6 w 84"/>
                <a:gd name="T3" fmla="*/ 12 h 12"/>
                <a:gd name="T4" fmla="*/ 0 w 84"/>
                <a:gd name="T5" fmla="*/ 6 h 12"/>
                <a:gd name="T6" fmla="*/ 6 w 84"/>
                <a:gd name="T7" fmla="*/ 0 h 12"/>
                <a:gd name="T8" fmla="*/ 78 w 84"/>
                <a:gd name="T9" fmla="*/ 0 h 12"/>
                <a:gd name="T10" fmla="*/ 84 w 84"/>
                <a:gd name="T11" fmla="*/ 6 h 12"/>
                <a:gd name="T12" fmla="*/ 78 w 8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12">
                  <a:moveTo>
                    <a:pt x="78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10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1" y="0"/>
                    <a:pt x="84" y="3"/>
                    <a:pt x="84" y="6"/>
                  </a:cubicBezTo>
                  <a:cubicBezTo>
                    <a:pt x="84" y="10"/>
                    <a:pt x="81" y="12"/>
                    <a:pt x="7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9533" tIns="44766" rIns="89533" bIns="4476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02083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7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1" name="Freeform 587"/>
            <p:cNvSpPr>
              <a:spLocks/>
            </p:cNvSpPr>
            <p:nvPr/>
          </p:nvSpPr>
          <p:spPr bwMode="auto">
            <a:xfrm>
              <a:off x="2555876" y="17860963"/>
              <a:ext cx="141288" cy="34925"/>
            </a:xfrm>
            <a:custGeom>
              <a:avLst/>
              <a:gdLst>
                <a:gd name="T0" fmla="*/ 42 w 48"/>
                <a:gd name="T1" fmla="*/ 12 h 12"/>
                <a:gd name="T2" fmla="*/ 6 w 48"/>
                <a:gd name="T3" fmla="*/ 12 h 12"/>
                <a:gd name="T4" fmla="*/ 0 w 48"/>
                <a:gd name="T5" fmla="*/ 6 h 12"/>
                <a:gd name="T6" fmla="*/ 6 w 48"/>
                <a:gd name="T7" fmla="*/ 0 h 12"/>
                <a:gd name="T8" fmla="*/ 42 w 48"/>
                <a:gd name="T9" fmla="*/ 0 h 12"/>
                <a:gd name="T10" fmla="*/ 48 w 48"/>
                <a:gd name="T11" fmla="*/ 6 h 12"/>
                <a:gd name="T12" fmla="*/ 42 w 4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12">
                  <a:moveTo>
                    <a:pt x="42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5" y="0"/>
                    <a:pt x="48" y="2"/>
                    <a:pt x="48" y="6"/>
                  </a:cubicBezTo>
                  <a:cubicBezTo>
                    <a:pt x="48" y="9"/>
                    <a:pt x="45" y="12"/>
                    <a:pt x="4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9533" tIns="44766" rIns="89533" bIns="4476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02083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7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2" name="Freeform 588"/>
            <p:cNvSpPr>
              <a:spLocks/>
            </p:cNvSpPr>
            <p:nvPr/>
          </p:nvSpPr>
          <p:spPr bwMode="auto">
            <a:xfrm>
              <a:off x="2489201" y="17492663"/>
              <a:ext cx="379413" cy="500063"/>
            </a:xfrm>
            <a:custGeom>
              <a:avLst/>
              <a:gdLst>
                <a:gd name="T0" fmla="*/ 112 w 130"/>
                <a:gd name="T1" fmla="*/ 171 h 171"/>
                <a:gd name="T2" fmla="*/ 17 w 130"/>
                <a:gd name="T3" fmla="*/ 171 h 171"/>
                <a:gd name="T4" fmla="*/ 0 w 130"/>
                <a:gd name="T5" fmla="*/ 153 h 171"/>
                <a:gd name="T6" fmla="*/ 0 w 130"/>
                <a:gd name="T7" fmla="*/ 18 h 171"/>
                <a:gd name="T8" fmla="*/ 17 w 130"/>
                <a:gd name="T9" fmla="*/ 0 h 171"/>
                <a:gd name="T10" fmla="*/ 23 w 130"/>
                <a:gd name="T11" fmla="*/ 6 h 171"/>
                <a:gd name="T12" fmla="*/ 17 w 130"/>
                <a:gd name="T13" fmla="*/ 12 h 171"/>
                <a:gd name="T14" fmla="*/ 12 w 130"/>
                <a:gd name="T15" fmla="*/ 18 h 171"/>
                <a:gd name="T16" fmla="*/ 12 w 130"/>
                <a:gd name="T17" fmla="*/ 153 h 171"/>
                <a:gd name="T18" fmla="*/ 17 w 130"/>
                <a:gd name="T19" fmla="*/ 159 h 171"/>
                <a:gd name="T20" fmla="*/ 112 w 130"/>
                <a:gd name="T21" fmla="*/ 159 h 171"/>
                <a:gd name="T22" fmla="*/ 118 w 130"/>
                <a:gd name="T23" fmla="*/ 153 h 171"/>
                <a:gd name="T24" fmla="*/ 118 w 130"/>
                <a:gd name="T25" fmla="*/ 18 h 171"/>
                <a:gd name="T26" fmla="*/ 112 w 130"/>
                <a:gd name="T27" fmla="*/ 12 h 171"/>
                <a:gd name="T28" fmla="*/ 89 w 130"/>
                <a:gd name="T29" fmla="*/ 12 h 171"/>
                <a:gd name="T30" fmla="*/ 83 w 130"/>
                <a:gd name="T31" fmla="*/ 6 h 171"/>
                <a:gd name="T32" fmla="*/ 89 w 130"/>
                <a:gd name="T33" fmla="*/ 0 h 171"/>
                <a:gd name="T34" fmla="*/ 112 w 130"/>
                <a:gd name="T35" fmla="*/ 0 h 171"/>
                <a:gd name="T36" fmla="*/ 130 w 130"/>
                <a:gd name="T37" fmla="*/ 18 h 171"/>
                <a:gd name="T38" fmla="*/ 130 w 130"/>
                <a:gd name="T39" fmla="*/ 153 h 171"/>
                <a:gd name="T40" fmla="*/ 112 w 130"/>
                <a:gd name="T41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" h="171">
                  <a:moveTo>
                    <a:pt x="112" y="171"/>
                  </a:moveTo>
                  <a:cubicBezTo>
                    <a:pt x="17" y="171"/>
                    <a:pt x="17" y="171"/>
                    <a:pt x="17" y="171"/>
                  </a:cubicBezTo>
                  <a:cubicBezTo>
                    <a:pt x="8" y="171"/>
                    <a:pt x="0" y="163"/>
                    <a:pt x="0" y="153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1" y="0"/>
                    <a:pt x="23" y="3"/>
                    <a:pt x="23" y="6"/>
                  </a:cubicBezTo>
                  <a:cubicBezTo>
                    <a:pt x="23" y="9"/>
                    <a:pt x="21" y="12"/>
                    <a:pt x="17" y="12"/>
                  </a:cubicBezTo>
                  <a:cubicBezTo>
                    <a:pt x="14" y="12"/>
                    <a:pt x="12" y="14"/>
                    <a:pt x="12" y="18"/>
                  </a:cubicBezTo>
                  <a:cubicBezTo>
                    <a:pt x="12" y="153"/>
                    <a:pt x="12" y="153"/>
                    <a:pt x="12" y="153"/>
                  </a:cubicBezTo>
                  <a:cubicBezTo>
                    <a:pt x="12" y="156"/>
                    <a:pt x="14" y="159"/>
                    <a:pt x="17" y="159"/>
                  </a:cubicBezTo>
                  <a:cubicBezTo>
                    <a:pt x="112" y="159"/>
                    <a:pt x="112" y="159"/>
                    <a:pt x="112" y="159"/>
                  </a:cubicBezTo>
                  <a:cubicBezTo>
                    <a:pt x="116" y="159"/>
                    <a:pt x="118" y="156"/>
                    <a:pt x="118" y="153"/>
                  </a:cubicBezTo>
                  <a:cubicBezTo>
                    <a:pt x="118" y="18"/>
                    <a:pt x="118" y="18"/>
                    <a:pt x="118" y="18"/>
                  </a:cubicBezTo>
                  <a:cubicBezTo>
                    <a:pt x="118" y="14"/>
                    <a:pt x="116" y="12"/>
                    <a:pt x="112" y="12"/>
                  </a:cubicBezTo>
                  <a:cubicBezTo>
                    <a:pt x="89" y="12"/>
                    <a:pt x="89" y="12"/>
                    <a:pt x="89" y="12"/>
                  </a:cubicBezTo>
                  <a:cubicBezTo>
                    <a:pt x="86" y="12"/>
                    <a:pt x="83" y="9"/>
                    <a:pt x="83" y="6"/>
                  </a:cubicBezTo>
                  <a:cubicBezTo>
                    <a:pt x="83" y="3"/>
                    <a:pt x="86" y="0"/>
                    <a:pt x="89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22" y="0"/>
                    <a:pt x="130" y="8"/>
                    <a:pt x="130" y="18"/>
                  </a:cubicBezTo>
                  <a:cubicBezTo>
                    <a:pt x="130" y="153"/>
                    <a:pt x="130" y="153"/>
                    <a:pt x="130" y="153"/>
                  </a:cubicBezTo>
                  <a:cubicBezTo>
                    <a:pt x="130" y="163"/>
                    <a:pt x="122" y="171"/>
                    <a:pt x="112" y="17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9533" tIns="44766" rIns="89533" bIns="4476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02083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7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3" name="Freeform 589"/>
            <p:cNvSpPr>
              <a:spLocks/>
            </p:cNvSpPr>
            <p:nvPr/>
          </p:nvSpPr>
          <p:spPr bwMode="auto">
            <a:xfrm>
              <a:off x="2573338" y="17492663"/>
              <a:ext cx="141288" cy="142875"/>
            </a:xfrm>
            <a:custGeom>
              <a:avLst/>
              <a:gdLst>
                <a:gd name="T0" fmla="*/ 32 w 48"/>
                <a:gd name="T1" fmla="*/ 49 h 49"/>
                <a:gd name="T2" fmla="*/ 16 w 48"/>
                <a:gd name="T3" fmla="*/ 49 h 49"/>
                <a:gd name="T4" fmla="*/ 0 w 48"/>
                <a:gd name="T5" fmla="*/ 32 h 49"/>
                <a:gd name="T6" fmla="*/ 0 w 48"/>
                <a:gd name="T7" fmla="*/ 6 h 49"/>
                <a:gd name="T8" fmla="*/ 6 w 48"/>
                <a:gd name="T9" fmla="*/ 0 h 49"/>
                <a:gd name="T10" fmla="*/ 12 w 48"/>
                <a:gd name="T11" fmla="*/ 6 h 49"/>
                <a:gd name="T12" fmla="*/ 12 w 48"/>
                <a:gd name="T13" fmla="*/ 32 h 49"/>
                <a:gd name="T14" fmla="*/ 16 w 48"/>
                <a:gd name="T15" fmla="*/ 37 h 49"/>
                <a:gd name="T16" fmla="*/ 32 w 48"/>
                <a:gd name="T17" fmla="*/ 37 h 49"/>
                <a:gd name="T18" fmla="*/ 36 w 48"/>
                <a:gd name="T19" fmla="*/ 32 h 49"/>
                <a:gd name="T20" fmla="*/ 36 w 48"/>
                <a:gd name="T21" fmla="*/ 6 h 49"/>
                <a:gd name="T22" fmla="*/ 42 w 48"/>
                <a:gd name="T23" fmla="*/ 0 h 49"/>
                <a:gd name="T24" fmla="*/ 48 w 48"/>
                <a:gd name="T25" fmla="*/ 6 h 49"/>
                <a:gd name="T26" fmla="*/ 48 w 48"/>
                <a:gd name="T27" fmla="*/ 32 h 49"/>
                <a:gd name="T28" fmla="*/ 32 w 48"/>
                <a:gd name="T2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" h="49">
                  <a:moveTo>
                    <a:pt x="32" y="49"/>
                  </a:moveTo>
                  <a:cubicBezTo>
                    <a:pt x="16" y="49"/>
                    <a:pt x="16" y="49"/>
                    <a:pt x="16" y="49"/>
                  </a:cubicBezTo>
                  <a:cubicBezTo>
                    <a:pt x="7" y="49"/>
                    <a:pt x="0" y="42"/>
                    <a:pt x="0" y="3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35"/>
                    <a:pt x="14" y="37"/>
                    <a:pt x="16" y="37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34" y="37"/>
                    <a:pt x="36" y="35"/>
                    <a:pt x="36" y="32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6" y="3"/>
                    <a:pt x="39" y="0"/>
                    <a:pt x="42" y="0"/>
                  </a:cubicBezTo>
                  <a:cubicBezTo>
                    <a:pt x="46" y="0"/>
                    <a:pt x="48" y="3"/>
                    <a:pt x="48" y="6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42"/>
                    <a:pt x="41" y="49"/>
                    <a:pt x="32" y="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9533" tIns="44766" rIns="89533" bIns="4476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02083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7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cxnSp>
        <p:nvCxnSpPr>
          <p:cNvPr id="45" name="Прямая соединительная линия 44"/>
          <p:cNvCxnSpPr/>
          <p:nvPr/>
        </p:nvCxnSpPr>
        <p:spPr>
          <a:xfrm>
            <a:off x="217714" y="4212977"/>
            <a:ext cx="12036988" cy="0"/>
          </a:xfrm>
          <a:prstGeom prst="line">
            <a:avLst/>
          </a:prstGeom>
          <a:ln>
            <a:solidFill>
              <a:srgbClr val="1F4E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464"/>
          <p:cNvSpPr>
            <a:spLocks noEditPoints="1"/>
          </p:cNvSpPr>
          <p:nvPr/>
        </p:nvSpPr>
        <p:spPr bwMode="auto">
          <a:xfrm>
            <a:off x="994755" y="1785858"/>
            <a:ext cx="796790" cy="556252"/>
          </a:xfrm>
          <a:custGeom>
            <a:avLst/>
            <a:gdLst>
              <a:gd name="T0" fmla="*/ 277 w 320"/>
              <a:gd name="T1" fmla="*/ 0 h 224"/>
              <a:gd name="T2" fmla="*/ 234 w 320"/>
              <a:gd name="T3" fmla="*/ 43 h 224"/>
              <a:gd name="T4" fmla="*/ 246 w 320"/>
              <a:gd name="T5" fmla="*/ 73 h 224"/>
              <a:gd name="T6" fmla="*/ 204 w 320"/>
              <a:gd name="T7" fmla="*/ 141 h 224"/>
              <a:gd name="T8" fmla="*/ 192 w 320"/>
              <a:gd name="T9" fmla="*/ 139 h 224"/>
              <a:gd name="T10" fmla="*/ 182 w 320"/>
              <a:gd name="T11" fmla="*/ 140 h 224"/>
              <a:gd name="T12" fmla="*/ 146 w 320"/>
              <a:gd name="T13" fmla="*/ 74 h 224"/>
              <a:gd name="T14" fmla="*/ 160 w 320"/>
              <a:gd name="T15" fmla="*/ 43 h 224"/>
              <a:gd name="T16" fmla="*/ 117 w 320"/>
              <a:gd name="T17" fmla="*/ 0 h 224"/>
              <a:gd name="T18" fmla="*/ 74 w 320"/>
              <a:gd name="T19" fmla="*/ 43 h 224"/>
              <a:gd name="T20" fmla="*/ 88 w 320"/>
              <a:gd name="T21" fmla="*/ 74 h 224"/>
              <a:gd name="T22" fmla="*/ 52 w 320"/>
              <a:gd name="T23" fmla="*/ 140 h 224"/>
              <a:gd name="T24" fmla="*/ 42 w 320"/>
              <a:gd name="T25" fmla="*/ 139 h 224"/>
              <a:gd name="T26" fmla="*/ 0 w 320"/>
              <a:gd name="T27" fmla="*/ 182 h 224"/>
              <a:gd name="T28" fmla="*/ 42 w 320"/>
              <a:gd name="T29" fmla="*/ 224 h 224"/>
              <a:gd name="T30" fmla="*/ 85 w 320"/>
              <a:gd name="T31" fmla="*/ 182 h 224"/>
              <a:gd name="T32" fmla="*/ 71 w 320"/>
              <a:gd name="T33" fmla="*/ 150 h 224"/>
              <a:gd name="T34" fmla="*/ 107 w 320"/>
              <a:gd name="T35" fmla="*/ 84 h 224"/>
              <a:gd name="T36" fmla="*/ 117 w 320"/>
              <a:gd name="T37" fmla="*/ 86 h 224"/>
              <a:gd name="T38" fmla="*/ 127 w 320"/>
              <a:gd name="T39" fmla="*/ 84 h 224"/>
              <a:gd name="T40" fmla="*/ 163 w 320"/>
              <a:gd name="T41" fmla="*/ 150 h 224"/>
              <a:gd name="T42" fmla="*/ 149 w 320"/>
              <a:gd name="T43" fmla="*/ 182 h 224"/>
              <a:gd name="T44" fmla="*/ 192 w 320"/>
              <a:gd name="T45" fmla="*/ 224 h 224"/>
              <a:gd name="T46" fmla="*/ 234 w 320"/>
              <a:gd name="T47" fmla="*/ 182 h 224"/>
              <a:gd name="T48" fmla="*/ 222 w 320"/>
              <a:gd name="T49" fmla="*/ 152 h 224"/>
              <a:gd name="T50" fmla="*/ 265 w 320"/>
              <a:gd name="T51" fmla="*/ 84 h 224"/>
              <a:gd name="T52" fmla="*/ 277 w 320"/>
              <a:gd name="T53" fmla="*/ 86 h 224"/>
              <a:gd name="T54" fmla="*/ 320 w 320"/>
              <a:gd name="T55" fmla="*/ 43 h 224"/>
              <a:gd name="T56" fmla="*/ 277 w 320"/>
              <a:gd name="T57" fmla="*/ 0 h 224"/>
              <a:gd name="T58" fmla="*/ 42 w 320"/>
              <a:gd name="T59" fmla="*/ 203 h 224"/>
              <a:gd name="T60" fmla="*/ 21 w 320"/>
              <a:gd name="T61" fmla="*/ 182 h 224"/>
              <a:gd name="T62" fmla="*/ 42 w 320"/>
              <a:gd name="T63" fmla="*/ 160 h 224"/>
              <a:gd name="T64" fmla="*/ 64 w 320"/>
              <a:gd name="T65" fmla="*/ 182 h 224"/>
              <a:gd name="T66" fmla="*/ 42 w 320"/>
              <a:gd name="T67" fmla="*/ 203 h 224"/>
              <a:gd name="T68" fmla="*/ 96 w 320"/>
              <a:gd name="T69" fmla="*/ 43 h 224"/>
              <a:gd name="T70" fmla="*/ 117 w 320"/>
              <a:gd name="T71" fmla="*/ 22 h 224"/>
              <a:gd name="T72" fmla="*/ 138 w 320"/>
              <a:gd name="T73" fmla="*/ 43 h 224"/>
              <a:gd name="T74" fmla="*/ 117 w 320"/>
              <a:gd name="T75" fmla="*/ 64 h 224"/>
              <a:gd name="T76" fmla="*/ 96 w 320"/>
              <a:gd name="T77" fmla="*/ 43 h 224"/>
              <a:gd name="T78" fmla="*/ 192 w 320"/>
              <a:gd name="T79" fmla="*/ 203 h 224"/>
              <a:gd name="T80" fmla="*/ 170 w 320"/>
              <a:gd name="T81" fmla="*/ 182 h 224"/>
              <a:gd name="T82" fmla="*/ 192 w 320"/>
              <a:gd name="T83" fmla="*/ 160 h 224"/>
              <a:gd name="T84" fmla="*/ 213 w 320"/>
              <a:gd name="T85" fmla="*/ 182 h 224"/>
              <a:gd name="T86" fmla="*/ 192 w 320"/>
              <a:gd name="T87" fmla="*/ 203 h 224"/>
              <a:gd name="T88" fmla="*/ 277 w 320"/>
              <a:gd name="T89" fmla="*/ 64 h 224"/>
              <a:gd name="T90" fmla="*/ 256 w 320"/>
              <a:gd name="T91" fmla="*/ 43 h 224"/>
              <a:gd name="T92" fmla="*/ 277 w 320"/>
              <a:gd name="T93" fmla="*/ 22 h 224"/>
              <a:gd name="T94" fmla="*/ 298 w 320"/>
              <a:gd name="T95" fmla="*/ 43 h 224"/>
              <a:gd name="T96" fmla="*/ 277 w 320"/>
              <a:gd name="T97" fmla="*/ 64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20" h="224">
                <a:moveTo>
                  <a:pt x="277" y="0"/>
                </a:moveTo>
                <a:cubicBezTo>
                  <a:pt x="253" y="0"/>
                  <a:pt x="234" y="19"/>
                  <a:pt x="234" y="43"/>
                </a:cubicBezTo>
                <a:cubicBezTo>
                  <a:pt x="234" y="54"/>
                  <a:pt x="239" y="65"/>
                  <a:pt x="246" y="73"/>
                </a:cubicBezTo>
                <a:cubicBezTo>
                  <a:pt x="204" y="141"/>
                  <a:pt x="204" y="141"/>
                  <a:pt x="204" y="141"/>
                </a:cubicBezTo>
                <a:cubicBezTo>
                  <a:pt x="200" y="140"/>
                  <a:pt x="196" y="139"/>
                  <a:pt x="192" y="139"/>
                </a:cubicBezTo>
                <a:cubicBezTo>
                  <a:pt x="188" y="139"/>
                  <a:pt x="185" y="140"/>
                  <a:pt x="182" y="140"/>
                </a:cubicBezTo>
                <a:cubicBezTo>
                  <a:pt x="146" y="74"/>
                  <a:pt x="146" y="74"/>
                  <a:pt x="146" y="74"/>
                </a:cubicBezTo>
                <a:cubicBezTo>
                  <a:pt x="154" y="66"/>
                  <a:pt x="160" y="55"/>
                  <a:pt x="160" y="43"/>
                </a:cubicBezTo>
                <a:cubicBezTo>
                  <a:pt x="160" y="19"/>
                  <a:pt x="141" y="0"/>
                  <a:pt x="117" y="0"/>
                </a:cubicBezTo>
                <a:cubicBezTo>
                  <a:pt x="93" y="0"/>
                  <a:pt x="74" y="19"/>
                  <a:pt x="74" y="43"/>
                </a:cubicBezTo>
                <a:cubicBezTo>
                  <a:pt x="74" y="55"/>
                  <a:pt x="80" y="66"/>
                  <a:pt x="88" y="74"/>
                </a:cubicBezTo>
                <a:cubicBezTo>
                  <a:pt x="52" y="140"/>
                  <a:pt x="52" y="140"/>
                  <a:pt x="52" y="140"/>
                </a:cubicBezTo>
                <a:cubicBezTo>
                  <a:pt x="49" y="140"/>
                  <a:pt x="46" y="139"/>
                  <a:pt x="42" y="139"/>
                </a:cubicBezTo>
                <a:cubicBezTo>
                  <a:pt x="19" y="139"/>
                  <a:pt x="0" y="158"/>
                  <a:pt x="0" y="182"/>
                </a:cubicBezTo>
                <a:cubicBezTo>
                  <a:pt x="0" y="205"/>
                  <a:pt x="19" y="224"/>
                  <a:pt x="42" y="224"/>
                </a:cubicBezTo>
                <a:cubicBezTo>
                  <a:pt x="66" y="224"/>
                  <a:pt x="85" y="205"/>
                  <a:pt x="85" y="182"/>
                </a:cubicBezTo>
                <a:cubicBezTo>
                  <a:pt x="85" y="169"/>
                  <a:pt x="80" y="158"/>
                  <a:pt x="71" y="150"/>
                </a:cubicBezTo>
                <a:cubicBezTo>
                  <a:pt x="107" y="84"/>
                  <a:pt x="107" y="84"/>
                  <a:pt x="107" y="84"/>
                </a:cubicBezTo>
                <a:cubicBezTo>
                  <a:pt x="110" y="85"/>
                  <a:pt x="113" y="86"/>
                  <a:pt x="117" y="86"/>
                </a:cubicBezTo>
                <a:cubicBezTo>
                  <a:pt x="121" y="86"/>
                  <a:pt x="124" y="85"/>
                  <a:pt x="127" y="84"/>
                </a:cubicBezTo>
                <a:cubicBezTo>
                  <a:pt x="163" y="150"/>
                  <a:pt x="163" y="150"/>
                  <a:pt x="163" y="150"/>
                </a:cubicBezTo>
                <a:cubicBezTo>
                  <a:pt x="154" y="158"/>
                  <a:pt x="149" y="169"/>
                  <a:pt x="149" y="182"/>
                </a:cubicBezTo>
                <a:cubicBezTo>
                  <a:pt x="149" y="205"/>
                  <a:pt x="168" y="224"/>
                  <a:pt x="192" y="224"/>
                </a:cubicBezTo>
                <a:cubicBezTo>
                  <a:pt x="215" y="224"/>
                  <a:pt x="234" y="205"/>
                  <a:pt x="234" y="182"/>
                </a:cubicBezTo>
                <a:cubicBezTo>
                  <a:pt x="234" y="170"/>
                  <a:pt x="230" y="160"/>
                  <a:pt x="222" y="152"/>
                </a:cubicBezTo>
                <a:cubicBezTo>
                  <a:pt x="265" y="84"/>
                  <a:pt x="265" y="84"/>
                  <a:pt x="265" y="84"/>
                </a:cubicBezTo>
                <a:cubicBezTo>
                  <a:pt x="269" y="85"/>
                  <a:pt x="273" y="86"/>
                  <a:pt x="277" y="86"/>
                </a:cubicBezTo>
                <a:cubicBezTo>
                  <a:pt x="301" y="86"/>
                  <a:pt x="320" y="67"/>
                  <a:pt x="320" y="43"/>
                </a:cubicBezTo>
                <a:cubicBezTo>
                  <a:pt x="320" y="19"/>
                  <a:pt x="301" y="0"/>
                  <a:pt x="277" y="0"/>
                </a:cubicBezTo>
                <a:close/>
                <a:moveTo>
                  <a:pt x="42" y="203"/>
                </a:moveTo>
                <a:cubicBezTo>
                  <a:pt x="31" y="203"/>
                  <a:pt x="21" y="193"/>
                  <a:pt x="21" y="182"/>
                </a:cubicBezTo>
                <a:cubicBezTo>
                  <a:pt x="21" y="170"/>
                  <a:pt x="31" y="160"/>
                  <a:pt x="42" y="160"/>
                </a:cubicBezTo>
                <a:cubicBezTo>
                  <a:pt x="54" y="160"/>
                  <a:pt x="64" y="170"/>
                  <a:pt x="64" y="182"/>
                </a:cubicBezTo>
                <a:cubicBezTo>
                  <a:pt x="64" y="193"/>
                  <a:pt x="54" y="203"/>
                  <a:pt x="42" y="203"/>
                </a:cubicBezTo>
                <a:close/>
                <a:moveTo>
                  <a:pt x="96" y="43"/>
                </a:moveTo>
                <a:cubicBezTo>
                  <a:pt x="96" y="31"/>
                  <a:pt x="105" y="22"/>
                  <a:pt x="117" y="22"/>
                </a:cubicBezTo>
                <a:cubicBezTo>
                  <a:pt x="129" y="22"/>
                  <a:pt x="138" y="31"/>
                  <a:pt x="138" y="43"/>
                </a:cubicBezTo>
                <a:cubicBezTo>
                  <a:pt x="138" y="55"/>
                  <a:pt x="129" y="64"/>
                  <a:pt x="117" y="64"/>
                </a:cubicBezTo>
                <a:cubicBezTo>
                  <a:pt x="105" y="64"/>
                  <a:pt x="96" y="55"/>
                  <a:pt x="96" y="43"/>
                </a:cubicBezTo>
                <a:close/>
                <a:moveTo>
                  <a:pt x="192" y="203"/>
                </a:moveTo>
                <a:cubicBezTo>
                  <a:pt x="180" y="203"/>
                  <a:pt x="170" y="193"/>
                  <a:pt x="170" y="182"/>
                </a:cubicBezTo>
                <a:cubicBezTo>
                  <a:pt x="170" y="170"/>
                  <a:pt x="180" y="160"/>
                  <a:pt x="192" y="160"/>
                </a:cubicBezTo>
                <a:cubicBezTo>
                  <a:pt x="203" y="160"/>
                  <a:pt x="213" y="170"/>
                  <a:pt x="213" y="182"/>
                </a:cubicBezTo>
                <a:cubicBezTo>
                  <a:pt x="213" y="193"/>
                  <a:pt x="203" y="203"/>
                  <a:pt x="192" y="203"/>
                </a:cubicBezTo>
                <a:close/>
                <a:moveTo>
                  <a:pt x="277" y="64"/>
                </a:moveTo>
                <a:cubicBezTo>
                  <a:pt x="265" y="64"/>
                  <a:pt x="256" y="55"/>
                  <a:pt x="256" y="43"/>
                </a:cubicBezTo>
                <a:cubicBezTo>
                  <a:pt x="256" y="31"/>
                  <a:pt x="265" y="22"/>
                  <a:pt x="277" y="22"/>
                </a:cubicBezTo>
                <a:cubicBezTo>
                  <a:pt x="289" y="22"/>
                  <a:pt x="298" y="31"/>
                  <a:pt x="298" y="43"/>
                </a:cubicBezTo>
                <a:cubicBezTo>
                  <a:pt x="298" y="55"/>
                  <a:pt x="289" y="64"/>
                  <a:pt x="277" y="64"/>
                </a:cubicBezTo>
                <a:close/>
              </a:path>
            </a:pathLst>
          </a:custGeom>
          <a:solidFill>
            <a:srgbClr val="1F4E7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119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81656" y="1343792"/>
            <a:ext cx="9086532" cy="1910079"/>
          </a:xfrm>
          <a:prstGeom prst="rect">
            <a:avLst/>
          </a:prstGeom>
        </p:spPr>
        <p:txBody>
          <a:bodyPr wrap="square" lIns="72000" tIns="108000" rIns="36000" bIns="0" anchor="t">
            <a:noAutofit/>
          </a:bodyPr>
          <a:lstStyle/>
          <a:p>
            <a:pPr marL="171450" lvl="1" indent="-171450" defTabSz="957263">
              <a:lnSpc>
                <a:spcPct val="12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600" dirty="0" smtClean="0"/>
              <a:t>Программа льготного лизинга реализуется через сеть региональных </a:t>
            </a:r>
            <a:r>
              <a:rPr lang="ru-RU" sz="1600" dirty="0"/>
              <a:t>лизинговых компаний (РЛК</a:t>
            </a:r>
            <a:r>
              <a:rPr lang="ru-RU" sz="1600" dirty="0" smtClean="0"/>
              <a:t>) с уставным капиталом в размере 2 млрд рублей каждая</a:t>
            </a:r>
            <a:r>
              <a:rPr lang="ru-RU" sz="1600" dirty="0"/>
              <a:t>:</a:t>
            </a:r>
            <a:endParaRPr lang="ru-RU" sz="1600" dirty="0" smtClean="0"/>
          </a:p>
          <a:p>
            <a:pPr marL="650642" lvl="2" indent="-171450" defTabSz="957263">
              <a:lnSpc>
                <a:spcPct val="12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600" dirty="0" smtClean="0"/>
              <a:t>«РЛК </a:t>
            </a:r>
            <a:r>
              <a:rPr lang="ru-RU" sz="1600" dirty="0"/>
              <a:t>Республики Татарстан» (</a:t>
            </a:r>
            <a:r>
              <a:rPr lang="ru-RU" sz="1600" dirty="0" smtClean="0"/>
              <a:t>г. Казань)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pPr marL="650642" lvl="2" indent="-171450" defTabSz="957263">
              <a:lnSpc>
                <a:spcPct val="12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600" dirty="0" smtClean="0"/>
              <a:t>«РЛК </a:t>
            </a:r>
            <a:r>
              <a:rPr lang="ru-RU" sz="1600" dirty="0"/>
              <a:t>Республики Башкортостан»</a:t>
            </a:r>
            <a:r>
              <a:rPr lang="en-US" sz="1600" dirty="0"/>
              <a:t> </a:t>
            </a:r>
            <a:r>
              <a:rPr lang="ru-RU" sz="1600" dirty="0"/>
              <a:t>(</a:t>
            </a:r>
            <a:r>
              <a:rPr lang="ru-RU" sz="1600" dirty="0" smtClean="0"/>
              <a:t>г</a:t>
            </a:r>
            <a:r>
              <a:rPr lang="ru-RU" sz="1600" dirty="0"/>
              <a:t>. </a:t>
            </a:r>
            <a:r>
              <a:rPr lang="ru-RU" sz="1600" dirty="0" smtClean="0"/>
              <a:t>Уфа)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pPr marL="650642" lvl="2" indent="-171450" defTabSz="957263">
              <a:lnSpc>
                <a:spcPct val="12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600" dirty="0" smtClean="0"/>
              <a:t>«РЛК Ярославской области»</a:t>
            </a:r>
            <a:r>
              <a:rPr lang="en-US" sz="1600" dirty="0" smtClean="0"/>
              <a:t> </a:t>
            </a:r>
            <a:r>
              <a:rPr lang="ru-RU" sz="1600" dirty="0"/>
              <a:t>(</a:t>
            </a:r>
            <a:r>
              <a:rPr lang="ru-RU" sz="1600" dirty="0" smtClean="0"/>
              <a:t>г</a:t>
            </a:r>
            <a:r>
              <a:rPr lang="ru-RU" sz="1600" dirty="0"/>
              <a:t>. </a:t>
            </a:r>
            <a:r>
              <a:rPr lang="ru-RU" sz="1600" dirty="0" smtClean="0"/>
              <a:t>Ярославль)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pPr marL="650642" lvl="2" indent="-171450" defTabSz="957263">
              <a:lnSpc>
                <a:spcPct val="12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600" dirty="0" smtClean="0"/>
              <a:t>«РЛК Республики Саха (Якутия)»</a:t>
            </a:r>
            <a:r>
              <a:rPr lang="en-US" sz="1600" dirty="0" smtClean="0"/>
              <a:t> </a:t>
            </a:r>
            <a:r>
              <a:rPr lang="ru-RU" sz="1600" dirty="0"/>
              <a:t>(</a:t>
            </a:r>
            <a:r>
              <a:rPr lang="ru-RU" sz="1600" dirty="0" smtClean="0"/>
              <a:t>г</a:t>
            </a:r>
            <a:r>
              <a:rPr lang="ru-RU" sz="1600" dirty="0"/>
              <a:t>. </a:t>
            </a:r>
            <a:r>
              <a:rPr lang="ru-RU" sz="1600" dirty="0" smtClean="0"/>
              <a:t>Якутск).</a:t>
            </a:r>
            <a:endParaRPr lang="en-US" sz="16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293458" y="3593352"/>
            <a:ext cx="12050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1F4E79"/>
                </a:solidFill>
              </a:rPr>
              <a:t>РЛК предоставляют лизинговое финансирование на всей территории Российской Федерации вне зависимости от местонахождения лизингополучателя</a:t>
            </a:r>
            <a:endParaRPr lang="ru-RU" sz="1400" b="1" dirty="0">
              <a:solidFill>
                <a:srgbClr val="1F4E79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595226" y="4332114"/>
            <a:ext cx="9572962" cy="3189914"/>
          </a:xfrm>
          <a:prstGeom prst="rect">
            <a:avLst/>
          </a:prstGeom>
        </p:spPr>
        <p:txBody>
          <a:bodyPr wrap="square" lIns="72000" tIns="108000" rIns="36000" bIns="0" anchor="t">
            <a:noAutofit/>
          </a:bodyPr>
          <a:lstStyle/>
          <a:p>
            <a:pPr marL="650642" lvl="2" indent="-171450" defTabSz="957263">
              <a:lnSpc>
                <a:spcPct val="12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Льготные процентные </a:t>
            </a:r>
            <a:r>
              <a:rPr lang="ru-RU" sz="1600" dirty="0" smtClean="0"/>
              <a:t>ставки: 6% для российского оборудования, 8% для иностранного оборудования</a:t>
            </a:r>
            <a:r>
              <a:rPr lang="en-US" sz="1600" dirty="0" smtClean="0"/>
              <a:t>;</a:t>
            </a:r>
            <a:endParaRPr lang="ru-RU" sz="1600" dirty="0"/>
          </a:p>
          <a:p>
            <a:pPr marL="650642" lvl="2" indent="-171450" defTabSz="957263">
              <a:lnSpc>
                <a:spcPct val="12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Лизинг представляет собой беззалоговое финансирование, обеспечением является сам предмет лизинга</a:t>
            </a:r>
            <a:r>
              <a:rPr lang="en-US" sz="1600" dirty="0"/>
              <a:t>;</a:t>
            </a:r>
            <a:endParaRPr lang="ru-RU" sz="1600" dirty="0"/>
          </a:p>
          <a:p>
            <a:pPr marL="650642" lvl="2" indent="-171450" defTabSz="957263">
              <a:lnSpc>
                <a:spcPct val="12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Лизинговая компания самостоятельно приобретает у поставщика оборудование и передает его во временное пользование и владение лизингополучателю</a:t>
            </a:r>
            <a:r>
              <a:rPr lang="en-US" sz="1600" dirty="0"/>
              <a:t>;</a:t>
            </a:r>
          </a:p>
          <a:p>
            <a:pPr marL="650642" lvl="2" indent="-171450" defTabSz="957263">
              <a:lnSpc>
                <a:spcPct val="12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Лизингополучатель не ограничен в выборе оборудования и поставщика оборудования</a:t>
            </a:r>
            <a:r>
              <a:rPr lang="en-US" sz="1600" dirty="0"/>
              <a:t>;</a:t>
            </a:r>
          </a:p>
          <a:p>
            <a:pPr marL="650642" lvl="2" indent="-171450" defTabSz="957263">
              <a:lnSpc>
                <a:spcPct val="12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Лизингополучатель вправе выбрать график платежей исходя из сезонности бизнеса</a:t>
            </a:r>
            <a:r>
              <a:rPr lang="en-US" sz="1600" dirty="0"/>
              <a:t>;</a:t>
            </a:r>
          </a:p>
          <a:p>
            <a:pPr marL="650642" lvl="2" indent="-171450" defTabSz="957263">
              <a:lnSpc>
                <a:spcPct val="12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Первый лизинговый платеж оплачивается через 30 дней после подписания акта приема-передачи</a:t>
            </a:r>
            <a:r>
              <a:rPr lang="en-US" sz="1600" dirty="0"/>
              <a:t>;</a:t>
            </a:r>
            <a:endParaRPr lang="ru-RU" sz="1600" dirty="0"/>
          </a:p>
          <a:p>
            <a:pPr marL="650642" lvl="2" indent="-171450" defTabSz="957263">
              <a:lnSpc>
                <a:spcPct val="12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Существует возможность привлечения региональных гарантийных организаций в качестве поручителя</a:t>
            </a:r>
            <a:r>
              <a:rPr lang="en-US" sz="1600" dirty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4194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Прямая соединительная линия 13"/>
          <p:cNvCxnSpPr/>
          <p:nvPr/>
        </p:nvCxnSpPr>
        <p:spPr>
          <a:xfrm>
            <a:off x="574675" y="1761015"/>
            <a:ext cx="658971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9" name="Таблица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93670"/>
              </p:ext>
            </p:extLst>
          </p:nvPr>
        </p:nvGraphicFramePr>
        <p:xfrm>
          <a:off x="1886312" y="1869204"/>
          <a:ext cx="5278075" cy="19717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3980">
                  <a:extLst>
                    <a:ext uri="{9D8B030D-6E8A-4147-A177-3AD203B41FA5}">
                      <a16:colId xmlns:a16="http://schemas.microsoft.com/office/drawing/2014/main" xmlns="" val="2985683231"/>
                    </a:ext>
                  </a:extLst>
                </a:gridCol>
                <a:gridCol w="3764095">
                  <a:extLst>
                    <a:ext uri="{9D8B030D-6E8A-4147-A177-3AD203B41FA5}">
                      <a16:colId xmlns:a16="http://schemas.microsoft.com/office/drawing/2014/main" xmlns="" val="1334048016"/>
                    </a:ext>
                  </a:extLst>
                </a:gridCol>
              </a:tblGrid>
              <a:tr h="613136">
                <a:tc>
                  <a:txBody>
                    <a:bodyPr/>
                    <a:lstStyle/>
                    <a:p>
                      <a:pPr marL="88900" indent="0" algn="l" defTabSz="1093324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Процентная ставка 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36000" marR="36000" marT="36000" marB="3600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5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6 %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годовых - для российского оборудования</a:t>
                      </a:r>
                    </a:p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8 %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годовых - для иностранного оборудования</a:t>
                      </a:r>
                    </a:p>
                  </a:txBody>
                  <a:tcPr marL="36000" marR="36000" marT="36000" marB="36000" anchor="ctr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2610129"/>
                  </a:ext>
                </a:extLst>
              </a:tr>
              <a:tr h="476625">
                <a:tc>
                  <a:txBody>
                    <a:bodyPr/>
                    <a:lstStyle/>
                    <a:p>
                      <a:pPr marL="88900" indent="0" algn="l" defTabSz="1093324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Сумма финансирования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36000" marR="36000" marT="36000" marB="3600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9332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 млн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рублей до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 млн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рублей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3520796"/>
                  </a:ext>
                </a:extLst>
              </a:tr>
              <a:tr h="4977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Авансовый платеж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9332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от стоимости предмета лизинга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4195246"/>
                  </a:ext>
                </a:extLst>
              </a:tr>
              <a:tr h="384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Срок лизинга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9332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месяцев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4084773"/>
                  </a:ext>
                </a:extLst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574675" y="1388189"/>
            <a:ext cx="4522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/>
              <a:t>Параметры продукта «Создание»</a:t>
            </a:r>
            <a:endParaRPr lang="ru-RU" sz="1800" b="1" dirty="0"/>
          </a:p>
        </p:txBody>
      </p:sp>
      <p:sp>
        <p:nvSpPr>
          <p:cNvPr id="57" name="Заголовок 1"/>
          <p:cNvSpPr>
            <a:spLocks noGrp="1"/>
          </p:cNvSpPr>
          <p:nvPr>
            <p:ph type="title"/>
          </p:nvPr>
        </p:nvSpPr>
        <p:spPr>
          <a:xfrm>
            <a:off x="2844799" y="228781"/>
            <a:ext cx="9652001" cy="698685"/>
          </a:xfrm>
        </p:spPr>
        <p:txBody>
          <a:bodyPr/>
          <a:lstStyle/>
          <a:p>
            <a:r>
              <a:rPr lang="ru-RU" sz="2400" b="0" dirty="0" smtClean="0"/>
              <a:t>Условия специального продукта </a:t>
            </a:r>
            <a:r>
              <a:rPr lang="ru-RU" sz="2400" dirty="0" smtClean="0"/>
              <a:t>«Создание» </a:t>
            </a:r>
            <a:r>
              <a:rPr lang="ru-RU" sz="2400" b="0" dirty="0" smtClean="0"/>
              <a:t>для сельскохозяйственных кооперативов</a:t>
            </a:r>
            <a:endParaRPr lang="ru-RU" sz="2400" b="0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344601" y="8008285"/>
            <a:ext cx="11805920" cy="450274"/>
          </a:xfrm>
          <a:prstGeom prst="rect">
            <a:avLst/>
          </a:prstGeom>
        </p:spPr>
        <p:txBody>
          <a:bodyPr wrap="square" lIns="72000" tIns="108000" rIns="36000" bIns="0" anchor="t">
            <a:noAutofit/>
          </a:bodyPr>
          <a:lstStyle/>
          <a:p>
            <a:r>
              <a:rPr lang="ru-RU" sz="1000" dirty="0" smtClean="0">
                <a:solidFill>
                  <a:schemeClr val="accent5"/>
                </a:solidFill>
              </a:rPr>
              <a:t>* </a:t>
            </a:r>
            <a:r>
              <a:rPr lang="ru-RU" sz="1000" dirty="0">
                <a:solidFill>
                  <a:schemeClr val="accent5"/>
                </a:solidFill>
              </a:rPr>
              <a:t>Ранее не использованное или не введенное в эксплуатацию оборудование</a:t>
            </a:r>
          </a:p>
          <a:p>
            <a:pPr lvl="0"/>
            <a:r>
              <a:rPr lang="ru-RU" sz="1000" dirty="0" smtClean="0">
                <a:solidFill>
                  <a:schemeClr val="accent5"/>
                </a:solidFill>
              </a:rPr>
              <a:t>** </a:t>
            </a:r>
            <a:r>
              <a:rPr lang="ru-RU" sz="1000" dirty="0">
                <a:solidFill>
                  <a:schemeClr val="accent5"/>
                </a:solidFill>
              </a:rPr>
              <a:t>ЮЛ и ИП, отнесенные к категории субъекта «Микропредприятия» или «Малые предприятия» в соответствии с Федеральным законом от 24 июля 2007 г. № 209-ФЗ</a:t>
            </a:r>
            <a:r>
              <a:rPr lang="ru-RU" sz="1000" dirty="0" smtClean="0">
                <a:solidFill>
                  <a:schemeClr val="accent5"/>
                </a:solidFill>
              </a:rPr>
              <a:t>.</a:t>
            </a:r>
            <a:endParaRPr lang="ru-RU" sz="1000" dirty="0">
              <a:solidFill>
                <a:schemeClr val="accent5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7693576" y="4375474"/>
            <a:ext cx="4716138" cy="1204326"/>
          </a:xfrm>
          <a:prstGeom prst="rect">
            <a:avLst/>
          </a:prstGeom>
        </p:spPr>
        <p:txBody>
          <a:bodyPr wrap="square" lIns="72000" tIns="108000" rIns="36000" bIns="0" anchor="t">
            <a:noAutofit/>
          </a:bodyPr>
          <a:lstStyle/>
          <a:p>
            <a:pPr marL="171450" lvl="0" indent="-171450">
              <a:lnSpc>
                <a:spcPts val="2000"/>
              </a:lnSpc>
              <a:buClr>
                <a:srgbClr val="F5750B"/>
              </a:buClr>
              <a:buFont typeface="Arial" panose="020B0604020202020204" pitchFamily="34" charset="0"/>
              <a:buChar char="•"/>
            </a:pPr>
            <a:r>
              <a:rPr lang="ru-RU" sz="1400" dirty="0" smtClean="0"/>
              <a:t>оборудование</a:t>
            </a:r>
            <a:r>
              <a:rPr lang="ru-RU" sz="1400" dirty="0"/>
              <a:t>, предназначенное для осуществления оптовой и розничной торговой деятельности;</a:t>
            </a:r>
          </a:p>
          <a:p>
            <a:pPr marL="171450" lvl="0" indent="-171450">
              <a:lnSpc>
                <a:spcPts val="2000"/>
              </a:lnSpc>
              <a:buClr>
                <a:srgbClr val="F5750B"/>
              </a:buClr>
              <a:buFont typeface="Arial" panose="020B0604020202020204" pitchFamily="34" charset="0"/>
              <a:buChar char="•"/>
            </a:pPr>
            <a:r>
              <a:rPr lang="ru-RU" sz="1400" dirty="0" smtClean="0"/>
              <a:t>водные </a:t>
            </a:r>
            <a:r>
              <a:rPr lang="ru-RU" sz="1400" dirty="0"/>
              <a:t>суда;</a:t>
            </a:r>
          </a:p>
          <a:p>
            <a:pPr marL="171450" lvl="0" indent="-171450">
              <a:lnSpc>
                <a:spcPts val="2000"/>
              </a:lnSpc>
              <a:buClr>
                <a:srgbClr val="F5750B"/>
              </a:buClr>
              <a:buFont typeface="Arial" panose="020B0604020202020204" pitchFamily="34" charset="0"/>
              <a:buChar char="•"/>
            </a:pPr>
            <a:r>
              <a:rPr lang="ru-RU" sz="1400" dirty="0" smtClean="0"/>
              <a:t>воздушные </a:t>
            </a:r>
            <a:r>
              <a:rPr lang="ru-RU" sz="1400" dirty="0"/>
              <a:t>суда и другая авиационная техника;</a:t>
            </a:r>
          </a:p>
          <a:p>
            <a:pPr marL="171450" lvl="0" indent="-171450">
              <a:lnSpc>
                <a:spcPts val="2000"/>
              </a:lnSpc>
              <a:buClr>
                <a:srgbClr val="F5750B"/>
              </a:buClr>
              <a:buFont typeface="Arial" panose="020B0604020202020204" pitchFamily="34" charset="0"/>
              <a:buChar char="•"/>
            </a:pPr>
            <a:r>
              <a:rPr lang="ru-RU" sz="1400" dirty="0" smtClean="0"/>
              <a:t>подвижной </a:t>
            </a:r>
            <a:r>
              <a:rPr lang="ru-RU" sz="1400" dirty="0"/>
              <a:t>состав железнодорожного </a:t>
            </a:r>
            <a:r>
              <a:rPr lang="ru-RU" sz="1400" dirty="0" smtClean="0"/>
              <a:t>транспорта</a:t>
            </a:r>
            <a:r>
              <a:rPr lang="en-US" sz="1400" dirty="0" smtClean="0"/>
              <a:t>;</a:t>
            </a:r>
          </a:p>
          <a:p>
            <a:pPr marL="171450" indent="-171450">
              <a:lnSpc>
                <a:spcPts val="2000"/>
              </a:lnSpc>
              <a:buClr>
                <a:srgbClr val="F5750B"/>
              </a:buClr>
              <a:buFont typeface="Arial" panose="020B0604020202020204" pitchFamily="34" charset="0"/>
              <a:buChar char="•"/>
            </a:pPr>
            <a:r>
              <a:rPr lang="ru-RU" sz="1400" dirty="0"/>
              <a:t>транспортные средства, самоходные машины и другие виды техники, на которые оформляются паспорт транспортного средства или паспорт самоходной машины и других видов техники (электронный паспорт транспортного средства или электронный паспорт самоходной машины и других видов техники), а также навесное, прицепное оборудование к указанным видам техники</a:t>
            </a:r>
            <a:r>
              <a:rPr lang="ru-RU" sz="1400" dirty="0" smtClean="0"/>
              <a:t>;</a:t>
            </a:r>
            <a:endParaRPr lang="ru-RU" sz="1400" dirty="0"/>
          </a:p>
        </p:txBody>
      </p:sp>
      <p:sp>
        <p:nvSpPr>
          <p:cNvPr id="85" name="TextBox 84"/>
          <p:cNvSpPr txBox="1"/>
          <p:nvPr/>
        </p:nvSpPr>
        <p:spPr>
          <a:xfrm>
            <a:off x="7915700" y="3734086"/>
            <a:ext cx="4154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5750B"/>
                </a:solidFill>
              </a:rPr>
              <a:t>Виды имущества вне рамок программы (финансирование не осуществляется)</a:t>
            </a:r>
            <a:endParaRPr lang="ru-RU" sz="1400" b="1" dirty="0">
              <a:solidFill>
                <a:srgbClr val="F5750B"/>
              </a:solidFill>
            </a:endParaRPr>
          </a:p>
        </p:txBody>
      </p:sp>
      <p:grpSp>
        <p:nvGrpSpPr>
          <p:cNvPr id="86" name="Группа 85"/>
          <p:cNvGrpSpPr/>
          <p:nvPr/>
        </p:nvGrpSpPr>
        <p:grpSpPr>
          <a:xfrm>
            <a:off x="7507958" y="3848272"/>
            <a:ext cx="391772" cy="337734"/>
            <a:chOff x="404717" y="5919253"/>
            <a:chExt cx="497657" cy="429015"/>
          </a:xfrm>
        </p:grpSpPr>
        <p:sp>
          <p:nvSpPr>
            <p:cNvPr id="87" name="Равнобедренный треугольник 86"/>
            <p:cNvSpPr/>
            <p:nvPr/>
          </p:nvSpPr>
          <p:spPr>
            <a:xfrm>
              <a:off x="404717" y="5919253"/>
              <a:ext cx="497657" cy="429015"/>
            </a:xfrm>
            <a:prstGeom prst="triangle">
              <a:avLst/>
            </a:prstGeom>
            <a:solidFill>
              <a:schemeClr val="bg2"/>
            </a:solidFill>
            <a:ln w="38100">
              <a:solidFill>
                <a:srgbClr val="F5750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04717" y="5948027"/>
              <a:ext cx="497657" cy="330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800" b="1" dirty="0" smtClean="0">
                  <a:solidFill>
                    <a:srgbClr val="F5750B"/>
                  </a:solidFill>
                </a:rPr>
                <a:t>!</a:t>
              </a:r>
              <a:endParaRPr lang="ru-RU" sz="2400" b="1" dirty="0">
                <a:solidFill>
                  <a:srgbClr val="F5750B"/>
                </a:solidFill>
              </a:endParaRPr>
            </a:p>
          </p:txBody>
        </p:sp>
      </p:grpSp>
      <p:cxnSp>
        <p:nvCxnSpPr>
          <p:cNvPr id="90" name="Прямая соединительная линия 89"/>
          <p:cNvCxnSpPr/>
          <p:nvPr/>
        </p:nvCxnSpPr>
        <p:spPr>
          <a:xfrm>
            <a:off x="7507958" y="4252519"/>
            <a:ext cx="4562351" cy="0"/>
          </a:xfrm>
          <a:prstGeom prst="line">
            <a:avLst/>
          </a:prstGeom>
          <a:ln>
            <a:solidFill>
              <a:srgbClr val="F575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507958" y="1761015"/>
            <a:ext cx="464135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507958" y="2090493"/>
            <a:ext cx="46602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</a:rPr>
              <a:t>Предмет лизинга предназначен и приобретается Лизингополучателем для целей производства, первичной и (или) последующей (промышленной) переработки сельскохозяйственной </a:t>
            </a:r>
            <a:r>
              <a:rPr lang="ru-RU" sz="1400" b="1" dirty="0" smtClean="0">
                <a:solidFill>
                  <a:srgbClr val="0070C0"/>
                </a:solidFill>
              </a:rPr>
              <a:t>продукции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599894" y="4375473"/>
            <a:ext cx="6599419" cy="3437846"/>
          </a:xfrm>
          <a:prstGeom prst="roundRect">
            <a:avLst>
              <a:gd name="adj" fmla="val 2930"/>
            </a:avLst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Freeform 21"/>
          <p:cNvSpPr>
            <a:spLocks noChangeAspect="1"/>
          </p:cNvSpPr>
          <p:nvPr/>
        </p:nvSpPr>
        <p:spPr bwMode="auto">
          <a:xfrm>
            <a:off x="862893" y="4525606"/>
            <a:ext cx="818883" cy="786311"/>
          </a:xfrm>
          <a:custGeom>
            <a:avLst/>
            <a:gdLst/>
            <a:ahLst/>
            <a:cxnLst>
              <a:cxn ang="0">
                <a:pos x="60" y="55"/>
              </a:cxn>
              <a:cxn ang="0">
                <a:pos x="47" y="42"/>
              </a:cxn>
              <a:cxn ang="0">
                <a:pos x="52" y="32"/>
              </a:cxn>
              <a:cxn ang="0">
                <a:pos x="55" y="25"/>
              </a:cxn>
              <a:cxn ang="0">
                <a:pos x="54" y="21"/>
              </a:cxn>
              <a:cxn ang="0">
                <a:pos x="55" y="14"/>
              </a:cxn>
              <a:cxn ang="0">
                <a:pos x="39" y="0"/>
              </a:cxn>
              <a:cxn ang="0">
                <a:pos x="22" y="14"/>
              </a:cxn>
              <a:cxn ang="0">
                <a:pos x="23" y="21"/>
              </a:cxn>
              <a:cxn ang="0">
                <a:pos x="22" y="25"/>
              </a:cxn>
              <a:cxn ang="0">
                <a:pos x="26" y="32"/>
              </a:cxn>
              <a:cxn ang="0">
                <a:pos x="30" y="42"/>
              </a:cxn>
              <a:cxn ang="0">
                <a:pos x="17" y="55"/>
              </a:cxn>
              <a:cxn ang="0">
                <a:pos x="0" y="65"/>
              </a:cxn>
              <a:cxn ang="0">
                <a:pos x="0" y="74"/>
              </a:cxn>
              <a:cxn ang="0">
                <a:pos x="39" y="74"/>
              </a:cxn>
              <a:cxn ang="0">
                <a:pos x="77" y="74"/>
              </a:cxn>
              <a:cxn ang="0">
                <a:pos x="77" y="65"/>
              </a:cxn>
              <a:cxn ang="0">
                <a:pos x="60" y="55"/>
              </a:cxn>
            </a:cxnLst>
            <a:rect l="0" t="0" r="r" b="b"/>
            <a:pathLst>
              <a:path w="77" h="74">
                <a:moveTo>
                  <a:pt x="60" y="55"/>
                </a:moveTo>
                <a:cubicBezTo>
                  <a:pt x="50" y="51"/>
                  <a:pt x="47" y="48"/>
                  <a:pt x="47" y="42"/>
                </a:cubicBezTo>
                <a:cubicBezTo>
                  <a:pt x="47" y="38"/>
                  <a:pt x="50" y="39"/>
                  <a:pt x="52" y="32"/>
                </a:cubicBezTo>
                <a:cubicBezTo>
                  <a:pt x="52" y="29"/>
                  <a:pt x="55" y="31"/>
                  <a:pt x="55" y="25"/>
                </a:cubicBezTo>
                <a:cubicBezTo>
                  <a:pt x="55" y="22"/>
                  <a:pt x="54" y="21"/>
                  <a:pt x="54" y="21"/>
                </a:cubicBezTo>
                <a:cubicBezTo>
                  <a:pt x="54" y="21"/>
                  <a:pt x="55" y="17"/>
                  <a:pt x="55" y="14"/>
                </a:cubicBezTo>
                <a:cubicBezTo>
                  <a:pt x="55" y="10"/>
                  <a:pt x="53" y="0"/>
                  <a:pt x="39" y="0"/>
                </a:cubicBezTo>
                <a:cubicBezTo>
                  <a:pt x="25" y="0"/>
                  <a:pt x="22" y="10"/>
                  <a:pt x="22" y="14"/>
                </a:cubicBezTo>
                <a:cubicBezTo>
                  <a:pt x="23" y="17"/>
                  <a:pt x="23" y="21"/>
                  <a:pt x="23" y="21"/>
                </a:cubicBezTo>
                <a:cubicBezTo>
                  <a:pt x="23" y="21"/>
                  <a:pt x="22" y="22"/>
                  <a:pt x="22" y="25"/>
                </a:cubicBezTo>
                <a:cubicBezTo>
                  <a:pt x="22" y="31"/>
                  <a:pt x="25" y="29"/>
                  <a:pt x="26" y="32"/>
                </a:cubicBezTo>
                <a:cubicBezTo>
                  <a:pt x="27" y="39"/>
                  <a:pt x="30" y="38"/>
                  <a:pt x="30" y="42"/>
                </a:cubicBezTo>
                <a:cubicBezTo>
                  <a:pt x="30" y="48"/>
                  <a:pt x="27" y="51"/>
                  <a:pt x="17" y="55"/>
                </a:cubicBezTo>
                <a:cubicBezTo>
                  <a:pt x="7" y="59"/>
                  <a:pt x="0" y="62"/>
                  <a:pt x="0" y="65"/>
                </a:cubicBezTo>
                <a:cubicBezTo>
                  <a:pt x="0" y="68"/>
                  <a:pt x="0" y="74"/>
                  <a:pt x="0" y="74"/>
                </a:cubicBezTo>
                <a:cubicBezTo>
                  <a:pt x="39" y="74"/>
                  <a:pt x="39" y="74"/>
                  <a:pt x="39" y="74"/>
                </a:cubicBezTo>
                <a:cubicBezTo>
                  <a:pt x="77" y="74"/>
                  <a:pt x="77" y="74"/>
                  <a:pt x="77" y="74"/>
                </a:cubicBezTo>
                <a:cubicBezTo>
                  <a:pt x="77" y="74"/>
                  <a:pt x="77" y="68"/>
                  <a:pt x="77" y="65"/>
                </a:cubicBezTo>
                <a:cubicBezTo>
                  <a:pt x="77" y="62"/>
                  <a:pt x="71" y="59"/>
                  <a:pt x="60" y="55"/>
                </a:cubicBezTo>
                <a:close/>
              </a:path>
            </a:pathLst>
          </a:custGeom>
          <a:solidFill>
            <a:srgbClr val="1F4E79"/>
          </a:solidFill>
          <a:ln w="19050">
            <a:noFill/>
            <a:round/>
            <a:headEnd/>
            <a:tailEnd/>
          </a:ln>
        </p:spPr>
        <p:txBody>
          <a:bodyPr vert="horz" wrap="square" lIns="98694" tIns="49347" rIns="98694" bIns="49347" numCol="1" anchor="t" anchorCtr="0" compatLnSpc="1">
            <a:prstTxWarp prst="textNoShape">
              <a:avLst/>
            </a:prstTxWarp>
          </a:bodyPr>
          <a:lstStyle/>
          <a:p>
            <a:pPr defTabSz="986912" fontAlgn="base">
              <a:spcBef>
                <a:spcPct val="0"/>
              </a:spcBef>
              <a:spcAft>
                <a:spcPct val="0"/>
              </a:spcAft>
            </a:pPr>
            <a:endParaRPr lang="en-GB" sz="205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893972" y="4422357"/>
            <a:ext cx="5154528" cy="1366145"/>
          </a:xfrm>
          <a:prstGeom prst="rect">
            <a:avLst/>
          </a:prstGeom>
        </p:spPr>
        <p:txBody>
          <a:bodyPr wrap="square" lIns="72000" tIns="108000" rIns="36000" bIns="0" anchor="t">
            <a:noAutofit/>
          </a:bodyPr>
          <a:lstStyle/>
          <a:p>
            <a:pPr marL="171450" indent="-171450" defTabSz="957263">
              <a:lnSpc>
                <a:spcPct val="106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300" dirty="0" smtClean="0"/>
              <a:t>Субъект </a:t>
            </a:r>
            <a:r>
              <a:rPr lang="ru-RU" sz="1300" dirty="0"/>
              <a:t>индивидуального и малого предпринимательства (ИМП</a:t>
            </a:r>
            <a:r>
              <a:rPr lang="ru-RU" sz="1300" dirty="0" smtClean="0"/>
              <a:t>)**</a:t>
            </a:r>
          </a:p>
          <a:p>
            <a:pPr marL="171450" indent="-171450" defTabSz="957263">
              <a:lnSpc>
                <a:spcPct val="106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300" dirty="0"/>
              <a:t>Лизингополучатель зарегистрирован в качестве сельскохозяйственного производственного кооператива или сельскохозяйственного потребительского </a:t>
            </a:r>
            <a:r>
              <a:rPr lang="ru-RU" sz="1300" dirty="0" smtClean="0"/>
              <a:t>кооператива </a:t>
            </a:r>
            <a:r>
              <a:rPr lang="ru-RU" sz="1300" dirty="0"/>
              <a:t>или является юридическим лицом или индивидуальным предпринимателем – членом такого кооператива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21855" y="5288149"/>
            <a:ext cx="1100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1F4E79"/>
                </a:solidFill>
              </a:rPr>
              <a:t>Профиль клиента</a:t>
            </a:r>
            <a:endParaRPr lang="ru-RU" sz="1400" b="1" dirty="0">
              <a:solidFill>
                <a:srgbClr val="1F4E79"/>
              </a:solidFill>
            </a:endParaRPr>
          </a:p>
        </p:txBody>
      </p:sp>
      <p:grpSp>
        <p:nvGrpSpPr>
          <p:cNvPr id="67" name="Группа 66"/>
          <p:cNvGrpSpPr/>
          <p:nvPr/>
        </p:nvGrpSpPr>
        <p:grpSpPr>
          <a:xfrm>
            <a:off x="849381" y="6197487"/>
            <a:ext cx="3599687" cy="276999"/>
            <a:chOff x="7971382" y="5218272"/>
            <a:chExt cx="3599687" cy="276999"/>
          </a:xfrm>
        </p:grpSpPr>
        <p:sp>
          <p:nvSpPr>
            <p:cNvPr id="68" name="L-Shape 10"/>
            <p:cNvSpPr/>
            <p:nvPr/>
          </p:nvSpPr>
          <p:spPr>
            <a:xfrm rot="13701821">
              <a:off x="9841255" y="5243333"/>
              <a:ext cx="226876" cy="226876"/>
            </a:xfrm>
            <a:prstGeom prst="corner">
              <a:avLst>
                <a:gd name="adj1" fmla="val 23334"/>
                <a:gd name="adj2" fmla="val 24129"/>
              </a:avLst>
            </a:prstGeom>
            <a:solidFill>
              <a:srgbClr val="1F4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7971382" y="5218272"/>
              <a:ext cx="180036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defTabSz="859536" fontAlgn="t">
                <a:spcBef>
                  <a:spcPts val="200"/>
                </a:spcBef>
                <a:spcAft>
                  <a:spcPts val="0"/>
                </a:spcAft>
                <a:defRPr/>
              </a:pPr>
              <a:r>
                <a:rPr lang="ru-RU" sz="1200" b="1" dirty="0">
                  <a:solidFill>
                    <a:srgbClr val="1F4E79"/>
                  </a:solidFill>
                </a:rPr>
                <a:t>Величина дохода</a:t>
              </a:r>
              <a:endParaRPr lang="en-US" sz="1200" b="1" dirty="0">
                <a:solidFill>
                  <a:srgbClr val="1F4E79"/>
                </a:solidFill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10236921" y="5218272"/>
              <a:ext cx="13341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859536" fontAlgn="t">
                <a:spcBef>
                  <a:spcPts val="200"/>
                </a:spcBef>
                <a:spcAft>
                  <a:spcPts val="0"/>
                </a:spcAft>
                <a:defRPr/>
              </a:pPr>
              <a:r>
                <a:rPr lang="ru-RU" sz="1200" dirty="0">
                  <a:solidFill>
                    <a:srgbClr val="000000"/>
                  </a:solidFill>
                </a:rPr>
                <a:t>До 800 млн руб.</a:t>
              </a:r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815794" y="6569165"/>
            <a:ext cx="3633274" cy="646331"/>
            <a:chOff x="7937795" y="5600707"/>
            <a:chExt cx="3633274" cy="646331"/>
          </a:xfrm>
        </p:grpSpPr>
        <p:sp>
          <p:nvSpPr>
            <p:cNvPr id="72" name="L-Shape 10"/>
            <p:cNvSpPr/>
            <p:nvPr/>
          </p:nvSpPr>
          <p:spPr>
            <a:xfrm rot="13701821">
              <a:off x="9829911" y="5799090"/>
              <a:ext cx="249564" cy="249564"/>
            </a:xfrm>
            <a:prstGeom prst="corner">
              <a:avLst>
                <a:gd name="adj1" fmla="val 23334"/>
                <a:gd name="adj2" fmla="val 24129"/>
              </a:avLst>
            </a:prstGeom>
            <a:solidFill>
              <a:srgbClr val="1F4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7937795" y="5600707"/>
              <a:ext cx="183394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defTabSz="859536" fontAlgn="t">
                <a:spcBef>
                  <a:spcPts val="200"/>
                </a:spcBef>
                <a:spcAft>
                  <a:spcPts val="0"/>
                </a:spcAft>
                <a:defRPr/>
              </a:pPr>
              <a:r>
                <a:rPr lang="ru-RU" sz="1200" b="1" dirty="0">
                  <a:solidFill>
                    <a:srgbClr val="1F4E79"/>
                  </a:solidFill>
                </a:rPr>
                <a:t>Среднесписочная численность сотрудников</a:t>
              </a:r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10236921" y="5785373"/>
              <a:ext cx="13341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859536" fontAlgn="t">
                <a:spcBef>
                  <a:spcPts val="200"/>
                </a:spcBef>
                <a:spcAft>
                  <a:spcPts val="0"/>
                </a:spcAft>
                <a:defRPr/>
              </a:pPr>
              <a:r>
                <a:rPr lang="ru-RU" sz="1200" dirty="0">
                  <a:solidFill>
                    <a:srgbClr val="000000"/>
                  </a:solidFill>
                </a:rPr>
                <a:t>До 100 человек</a:t>
              </a:r>
            </a:p>
          </p:txBody>
        </p:sp>
      </p:grpSp>
      <p:grpSp>
        <p:nvGrpSpPr>
          <p:cNvPr id="80" name="Группа 79"/>
          <p:cNvGrpSpPr/>
          <p:nvPr/>
        </p:nvGrpSpPr>
        <p:grpSpPr>
          <a:xfrm>
            <a:off x="800774" y="7329572"/>
            <a:ext cx="4012737" cy="277114"/>
            <a:chOff x="7937795" y="7072658"/>
            <a:chExt cx="4012737" cy="277114"/>
          </a:xfrm>
        </p:grpSpPr>
        <p:sp>
          <p:nvSpPr>
            <p:cNvPr id="81" name="L-Shape 10"/>
            <p:cNvSpPr/>
            <p:nvPr/>
          </p:nvSpPr>
          <p:spPr>
            <a:xfrm rot="13701821">
              <a:off x="9829911" y="7086490"/>
              <a:ext cx="249564" cy="249564"/>
            </a:xfrm>
            <a:prstGeom prst="corner">
              <a:avLst>
                <a:gd name="adj1" fmla="val 23334"/>
                <a:gd name="adj2" fmla="val 24129"/>
              </a:avLst>
            </a:prstGeom>
            <a:solidFill>
              <a:srgbClr val="1F4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7937795" y="7072658"/>
              <a:ext cx="18339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defTabSz="859536" fontAlgn="t">
                <a:spcBef>
                  <a:spcPts val="200"/>
                </a:spcBef>
                <a:spcAft>
                  <a:spcPts val="0"/>
                </a:spcAft>
                <a:defRPr/>
              </a:pPr>
              <a:r>
                <a:rPr lang="ru-RU" sz="1200" b="1" dirty="0">
                  <a:solidFill>
                    <a:srgbClr val="1F4E79"/>
                  </a:solidFill>
                </a:rPr>
                <a:t>Срок </a:t>
              </a:r>
              <a:r>
                <a:rPr lang="ru-RU" sz="1200" b="1" dirty="0" smtClean="0">
                  <a:solidFill>
                    <a:srgbClr val="1F4E79"/>
                  </a:solidFill>
                </a:rPr>
                <a:t>регистрации</a:t>
              </a:r>
              <a:endParaRPr lang="ru-RU" sz="1200" b="1" dirty="0">
                <a:solidFill>
                  <a:srgbClr val="1F4E79"/>
                </a:solidFill>
              </a:endParaRPr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10174020" y="7072773"/>
              <a:ext cx="177651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r" defTabSz="859536" fontAlgn="t">
                <a:spcBef>
                  <a:spcPts val="200"/>
                </a:spcBef>
                <a:spcAft>
                  <a:spcPts val="0"/>
                </a:spcAft>
                <a:defRPr/>
              </a:pPr>
              <a:r>
                <a:rPr lang="ru-RU" sz="1200" b="1" dirty="0">
                  <a:solidFill>
                    <a:srgbClr val="1F4E79"/>
                  </a:solidFill>
                </a:rPr>
                <a:t>Не более 12 месяцев</a:t>
              </a:r>
            </a:p>
          </p:txBody>
        </p:sp>
      </p:grpSp>
      <p:cxnSp>
        <p:nvCxnSpPr>
          <p:cNvPr id="94" name="Прямая соединительная линия 93"/>
          <p:cNvCxnSpPr/>
          <p:nvPr/>
        </p:nvCxnSpPr>
        <p:spPr>
          <a:xfrm>
            <a:off x="549178" y="4237720"/>
            <a:ext cx="665013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61794" y="3864894"/>
            <a:ext cx="5856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/>
              <a:t>Требования к лизингополучателю</a:t>
            </a:r>
          </a:p>
        </p:txBody>
      </p:sp>
      <p:sp>
        <p:nvSpPr>
          <p:cNvPr id="56" name="Freeform 68"/>
          <p:cNvSpPr>
            <a:spLocks noChangeAspect="1"/>
          </p:cNvSpPr>
          <p:nvPr/>
        </p:nvSpPr>
        <p:spPr bwMode="auto">
          <a:xfrm>
            <a:off x="752294" y="2391872"/>
            <a:ext cx="580357" cy="835175"/>
          </a:xfrm>
          <a:custGeom>
            <a:avLst/>
            <a:gdLst/>
            <a:ahLst/>
            <a:cxnLst>
              <a:cxn ang="0">
                <a:pos x="38" y="0"/>
              </a:cxn>
              <a:cxn ang="0">
                <a:pos x="4" y="75"/>
              </a:cxn>
              <a:cxn ang="0">
                <a:pos x="4" y="75"/>
              </a:cxn>
              <a:cxn ang="0">
                <a:pos x="37" y="108"/>
              </a:cxn>
              <a:cxn ang="0">
                <a:pos x="37" y="91"/>
              </a:cxn>
              <a:cxn ang="0">
                <a:pos x="12" y="70"/>
              </a:cxn>
              <a:cxn ang="0">
                <a:pos x="27" y="78"/>
              </a:cxn>
              <a:cxn ang="0">
                <a:pos x="37" y="87"/>
              </a:cxn>
              <a:cxn ang="0">
                <a:pos x="37" y="70"/>
              </a:cxn>
              <a:cxn ang="0">
                <a:pos x="18" y="54"/>
              </a:cxn>
              <a:cxn ang="0">
                <a:pos x="30" y="60"/>
              </a:cxn>
              <a:cxn ang="0">
                <a:pos x="37" y="66"/>
              </a:cxn>
              <a:cxn ang="0">
                <a:pos x="37" y="48"/>
              </a:cxn>
              <a:cxn ang="0">
                <a:pos x="26" y="38"/>
              </a:cxn>
              <a:cxn ang="0">
                <a:pos x="33" y="41"/>
              </a:cxn>
              <a:cxn ang="0">
                <a:pos x="37" y="45"/>
              </a:cxn>
              <a:cxn ang="0">
                <a:pos x="37" y="24"/>
              </a:cxn>
              <a:cxn ang="0">
                <a:pos x="39" y="24"/>
              </a:cxn>
              <a:cxn ang="0">
                <a:pos x="39" y="44"/>
              </a:cxn>
              <a:cxn ang="0">
                <a:pos x="43" y="41"/>
              </a:cxn>
              <a:cxn ang="0">
                <a:pos x="50" y="38"/>
              </a:cxn>
              <a:cxn ang="0">
                <a:pos x="39" y="47"/>
              </a:cxn>
              <a:cxn ang="0">
                <a:pos x="39" y="65"/>
              </a:cxn>
              <a:cxn ang="0">
                <a:pos x="46" y="60"/>
              </a:cxn>
              <a:cxn ang="0">
                <a:pos x="57" y="54"/>
              </a:cxn>
              <a:cxn ang="0">
                <a:pos x="39" y="69"/>
              </a:cxn>
              <a:cxn ang="0">
                <a:pos x="39" y="87"/>
              </a:cxn>
              <a:cxn ang="0">
                <a:pos x="49" y="78"/>
              </a:cxn>
              <a:cxn ang="0">
                <a:pos x="64" y="70"/>
              </a:cxn>
              <a:cxn ang="0">
                <a:pos x="39" y="91"/>
              </a:cxn>
              <a:cxn ang="0">
                <a:pos x="39" y="106"/>
              </a:cxn>
              <a:cxn ang="0">
                <a:pos x="39" y="106"/>
              </a:cxn>
              <a:cxn ang="0">
                <a:pos x="39" y="118"/>
              </a:cxn>
              <a:cxn ang="0">
                <a:pos x="45" y="118"/>
              </a:cxn>
              <a:cxn ang="0">
                <a:pos x="45" y="107"/>
              </a:cxn>
              <a:cxn ang="0">
                <a:pos x="72" y="74"/>
              </a:cxn>
              <a:cxn ang="0">
                <a:pos x="72" y="74"/>
              </a:cxn>
              <a:cxn ang="0">
                <a:pos x="38" y="0"/>
              </a:cxn>
            </a:cxnLst>
            <a:rect l="0" t="0" r="r" b="b"/>
            <a:pathLst>
              <a:path w="74" h="118">
                <a:moveTo>
                  <a:pt x="38" y="0"/>
                </a:moveTo>
                <a:cubicBezTo>
                  <a:pt x="38" y="0"/>
                  <a:pt x="0" y="53"/>
                  <a:pt x="4" y="75"/>
                </a:cubicBezTo>
                <a:cubicBezTo>
                  <a:pt x="4" y="75"/>
                  <a:pt x="4" y="75"/>
                  <a:pt x="4" y="75"/>
                </a:cubicBezTo>
                <a:cubicBezTo>
                  <a:pt x="4" y="93"/>
                  <a:pt x="19" y="108"/>
                  <a:pt x="37" y="108"/>
                </a:cubicBezTo>
                <a:cubicBezTo>
                  <a:pt x="37" y="91"/>
                  <a:pt x="37" y="91"/>
                  <a:pt x="37" y="91"/>
                </a:cubicBezTo>
                <a:cubicBezTo>
                  <a:pt x="12" y="70"/>
                  <a:pt x="12" y="70"/>
                  <a:pt x="12" y="70"/>
                </a:cubicBezTo>
                <a:cubicBezTo>
                  <a:pt x="12" y="70"/>
                  <a:pt x="25" y="76"/>
                  <a:pt x="27" y="78"/>
                </a:cubicBezTo>
                <a:cubicBezTo>
                  <a:pt x="29" y="80"/>
                  <a:pt x="34" y="85"/>
                  <a:pt x="37" y="87"/>
                </a:cubicBezTo>
                <a:cubicBezTo>
                  <a:pt x="37" y="70"/>
                  <a:pt x="37" y="70"/>
                  <a:pt x="37" y="70"/>
                </a:cubicBezTo>
                <a:cubicBezTo>
                  <a:pt x="18" y="54"/>
                  <a:pt x="18" y="54"/>
                  <a:pt x="18" y="54"/>
                </a:cubicBezTo>
                <a:cubicBezTo>
                  <a:pt x="18" y="54"/>
                  <a:pt x="26" y="58"/>
                  <a:pt x="30" y="60"/>
                </a:cubicBezTo>
                <a:cubicBezTo>
                  <a:pt x="32" y="61"/>
                  <a:pt x="35" y="64"/>
                  <a:pt x="37" y="66"/>
                </a:cubicBezTo>
                <a:cubicBezTo>
                  <a:pt x="37" y="48"/>
                  <a:pt x="37" y="48"/>
                  <a:pt x="37" y="48"/>
                </a:cubicBezTo>
                <a:cubicBezTo>
                  <a:pt x="26" y="38"/>
                  <a:pt x="26" y="38"/>
                  <a:pt x="26" y="38"/>
                </a:cubicBezTo>
                <a:cubicBezTo>
                  <a:pt x="26" y="38"/>
                  <a:pt x="32" y="41"/>
                  <a:pt x="33" y="41"/>
                </a:cubicBezTo>
                <a:cubicBezTo>
                  <a:pt x="34" y="42"/>
                  <a:pt x="36" y="44"/>
                  <a:pt x="37" y="45"/>
                </a:cubicBezTo>
                <a:cubicBezTo>
                  <a:pt x="37" y="24"/>
                  <a:pt x="37" y="24"/>
                  <a:pt x="37" y="24"/>
                </a:cubicBezTo>
                <a:cubicBezTo>
                  <a:pt x="39" y="24"/>
                  <a:pt x="39" y="24"/>
                  <a:pt x="39" y="24"/>
                </a:cubicBezTo>
                <a:cubicBezTo>
                  <a:pt x="39" y="44"/>
                  <a:pt x="39" y="44"/>
                  <a:pt x="39" y="44"/>
                </a:cubicBezTo>
                <a:cubicBezTo>
                  <a:pt x="40" y="43"/>
                  <a:pt x="42" y="42"/>
                  <a:pt x="43" y="41"/>
                </a:cubicBezTo>
                <a:cubicBezTo>
                  <a:pt x="44" y="41"/>
                  <a:pt x="50" y="38"/>
                  <a:pt x="50" y="38"/>
                </a:cubicBezTo>
                <a:cubicBezTo>
                  <a:pt x="39" y="47"/>
                  <a:pt x="39" y="47"/>
                  <a:pt x="39" y="47"/>
                </a:cubicBezTo>
                <a:cubicBezTo>
                  <a:pt x="39" y="65"/>
                  <a:pt x="39" y="65"/>
                  <a:pt x="39" y="65"/>
                </a:cubicBezTo>
                <a:cubicBezTo>
                  <a:pt x="41" y="64"/>
                  <a:pt x="44" y="61"/>
                  <a:pt x="46" y="60"/>
                </a:cubicBezTo>
                <a:cubicBezTo>
                  <a:pt x="50" y="58"/>
                  <a:pt x="57" y="54"/>
                  <a:pt x="57" y="54"/>
                </a:cubicBezTo>
                <a:cubicBezTo>
                  <a:pt x="39" y="69"/>
                  <a:pt x="39" y="69"/>
                  <a:pt x="39" y="69"/>
                </a:cubicBezTo>
                <a:cubicBezTo>
                  <a:pt x="39" y="87"/>
                  <a:pt x="39" y="87"/>
                  <a:pt x="39" y="87"/>
                </a:cubicBezTo>
                <a:cubicBezTo>
                  <a:pt x="42" y="85"/>
                  <a:pt x="47" y="80"/>
                  <a:pt x="49" y="78"/>
                </a:cubicBezTo>
                <a:cubicBezTo>
                  <a:pt x="51" y="76"/>
                  <a:pt x="64" y="70"/>
                  <a:pt x="64" y="70"/>
                </a:cubicBezTo>
                <a:cubicBezTo>
                  <a:pt x="39" y="91"/>
                  <a:pt x="39" y="91"/>
                  <a:pt x="39" y="91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9" y="118"/>
                  <a:pt x="39" y="118"/>
                  <a:pt x="39" y="118"/>
                </a:cubicBezTo>
                <a:cubicBezTo>
                  <a:pt x="45" y="118"/>
                  <a:pt x="45" y="118"/>
                  <a:pt x="45" y="118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61" y="104"/>
                  <a:pt x="72" y="90"/>
                  <a:pt x="72" y="74"/>
                </a:cubicBezTo>
                <a:cubicBezTo>
                  <a:pt x="72" y="74"/>
                  <a:pt x="72" y="74"/>
                  <a:pt x="72" y="74"/>
                </a:cubicBezTo>
                <a:cubicBezTo>
                  <a:pt x="74" y="51"/>
                  <a:pt x="38" y="0"/>
                  <a:pt x="38" y="0"/>
                </a:cubicBezTo>
                <a:close/>
              </a:path>
            </a:pathLst>
          </a:custGeom>
          <a:noFill/>
          <a:ln w="19050">
            <a:solidFill>
              <a:srgbClr val="0070C0"/>
            </a:solidFill>
            <a:round/>
            <a:headEnd/>
            <a:tailEnd/>
          </a:ln>
        </p:spPr>
        <p:txBody>
          <a:bodyPr vert="horz" wrap="square" lIns="98694" tIns="49347" rIns="98694" bIns="49347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86912" fontAlgn="base">
              <a:spcBef>
                <a:spcPct val="0"/>
              </a:spcBef>
              <a:spcAft>
                <a:spcPct val="0"/>
              </a:spcAft>
            </a:pPr>
            <a:endParaRPr lang="en-GB" sz="205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486747" y="1388189"/>
            <a:ext cx="3224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/>
              <a:t>Предмет лизинга*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70827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Прямая соединительная линия 13"/>
          <p:cNvCxnSpPr/>
          <p:nvPr/>
        </p:nvCxnSpPr>
        <p:spPr>
          <a:xfrm>
            <a:off x="574675" y="1761015"/>
            <a:ext cx="658971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9" name="Таблица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051962"/>
              </p:ext>
            </p:extLst>
          </p:nvPr>
        </p:nvGraphicFramePr>
        <p:xfrm>
          <a:off x="1886312" y="1869204"/>
          <a:ext cx="5278075" cy="19717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3980">
                  <a:extLst>
                    <a:ext uri="{9D8B030D-6E8A-4147-A177-3AD203B41FA5}">
                      <a16:colId xmlns:a16="http://schemas.microsoft.com/office/drawing/2014/main" xmlns="" val="2985683231"/>
                    </a:ext>
                  </a:extLst>
                </a:gridCol>
                <a:gridCol w="3764095">
                  <a:extLst>
                    <a:ext uri="{9D8B030D-6E8A-4147-A177-3AD203B41FA5}">
                      <a16:colId xmlns:a16="http://schemas.microsoft.com/office/drawing/2014/main" xmlns="" val="1334048016"/>
                    </a:ext>
                  </a:extLst>
                </a:gridCol>
              </a:tblGrid>
              <a:tr h="613136">
                <a:tc>
                  <a:txBody>
                    <a:bodyPr/>
                    <a:lstStyle/>
                    <a:p>
                      <a:pPr marL="88900" indent="0" algn="l" defTabSz="1093324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Процентная ставка 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36000" marR="36000" marT="36000" marB="3600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5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6 %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годовых - для российского оборудования</a:t>
                      </a:r>
                    </a:p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8 %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годовых - для иностранного оборудования</a:t>
                      </a:r>
                    </a:p>
                  </a:txBody>
                  <a:tcPr marL="36000" marR="36000" marT="36000" marB="36000" anchor="ctr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2610129"/>
                  </a:ext>
                </a:extLst>
              </a:tr>
              <a:tr h="476625">
                <a:tc>
                  <a:txBody>
                    <a:bodyPr/>
                    <a:lstStyle/>
                    <a:p>
                      <a:pPr marL="88900" indent="0" algn="l" defTabSz="1093324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Сумма финансирования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36000" marR="36000" marT="36000" marB="3600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9332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 млн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рублей до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200 млн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рублей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3520796"/>
                  </a:ext>
                </a:extLst>
              </a:tr>
              <a:tr h="4977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Авансовый платеж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9332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15%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от стоимости предмета лизинга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4195246"/>
                  </a:ext>
                </a:extLst>
              </a:tr>
              <a:tr h="384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Срок лизинга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9332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месяцев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4084773"/>
                  </a:ext>
                </a:extLst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574675" y="1388189"/>
            <a:ext cx="4522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/>
              <a:t>Параметры продукта «Развитие»</a:t>
            </a:r>
            <a:endParaRPr lang="ru-RU" sz="1800" b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7507958" y="1761015"/>
            <a:ext cx="464135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486747" y="1388189"/>
            <a:ext cx="3224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/>
              <a:t>Предмет лизинга*</a:t>
            </a:r>
            <a:endParaRPr lang="ru-RU" sz="18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7507958" y="2090493"/>
            <a:ext cx="47602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</a:rPr>
              <a:t>Предмет лизинга предназначен и приобретается Лизингополучателем для целей производства, первичной и (или) последующей (промышленной) переработки сельскохозяйственной продукции.</a:t>
            </a:r>
          </a:p>
        </p:txBody>
      </p:sp>
      <p:grpSp>
        <p:nvGrpSpPr>
          <p:cNvPr id="145" name="Group 1064"/>
          <p:cNvGrpSpPr/>
          <p:nvPr/>
        </p:nvGrpSpPr>
        <p:grpSpPr>
          <a:xfrm>
            <a:off x="934926" y="2552649"/>
            <a:ext cx="500574" cy="969463"/>
            <a:chOff x="10013950" y="3609488"/>
            <a:chExt cx="234950" cy="695812"/>
          </a:xfrm>
          <a:solidFill>
            <a:srgbClr val="0070C0"/>
          </a:solidFill>
        </p:grpSpPr>
        <p:sp>
          <p:nvSpPr>
            <p:cNvPr id="146" name="Freeform 1250"/>
            <p:cNvSpPr>
              <a:spLocks/>
            </p:cNvSpPr>
            <p:nvPr/>
          </p:nvSpPr>
          <p:spPr bwMode="auto">
            <a:xfrm>
              <a:off x="10013950" y="4273550"/>
              <a:ext cx="234950" cy="31750"/>
            </a:xfrm>
            <a:custGeom>
              <a:avLst/>
              <a:gdLst>
                <a:gd name="T0" fmla="*/ 68 w 73"/>
                <a:gd name="T1" fmla="*/ 10 h 10"/>
                <a:gd name="T2" fmla="*/ 5 w 73"/>
                <a:gd name="T3" fmla="*/ 10 h 10"/>
                <a:gd name="T4" fmla="*/ 0 w 73"/>
                <a:gd name="T5" fmla="*/ 5 h 10"/>
                <a:gd name="T6" fmla="*/ 5 w 73"/>
                <a:gd name="T7" fmla="*/ 0 h 10"/>
                <a:gd name="T8" fmla="*/ 68 w 73"/>
                <a:gd name="T9" fmla="*/ 0 h 10"/>
                <a:gd name="T10" fmla="*/ 73 w 73"/>
                <a:gd name="T11" fmla="*/ 5 h 10"/>
                <a:gd name="T12" fmla="*/ 68 w 7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" h="10">
                  <a:moveTo>
                    <a:pt x="68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70" y="0"/>
                    <a:pt x="73" y="3"/>
                    <a:pt x="73" y="5"/>
                  </a:cubicBezTo>
                  <a:cubicBezTo>
                    <a:pt x="73" y="8"/>
                    <a:pt x="70" y="10"/>
                    <a:pt x="68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9533" tIns="44766" rIns="89533" bIns="44766" numCol="1" anchor="t" anchorCtr="0" compatLnSpc="1">
              <a:prstTxWarp prst="textNoShape">
                <a:avLst/>
              </a:prstTxWarp>
            </a:bodyPr>
            <a:lstStyle/>
            <a:p>
              <a:pPr defTabSz="1020833"/>
              <a:endParaRPr lang="en-US" sz="2073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47" name="Freeform 1251"/>
            <p:cNvSpPr>
              <a:spLocks/>
            </p:cNvSpPr>
            <p:nvPr/>
          </p:nvSpPr>
          <p:spPr bwMode="auto">
            <a:xfrm>
              <a:off x="10117138" y="3609488"/>
              <a:ext cx="31750" cy="660887"/>
            </a:xfrm>
            <a:custGeom>
              <a:avLst/>
              <a:gdLst>
                <a:gd name="T0" fmla="*/ 5 w 10"/>
                <a:gd name="T1" fmla="*/ 61 h 61"/>
                <a:gd name="T2" fmla="*/ 0 w 10"/>
                <a:gd name="T3" fmla="*/ 56 h 61"/>
                <a:gd name="T4" fmla="*/ 0 w 10"/>
                <a:gd name="T5" fmla="*/ 5 h 61"/>
                <a:gd name="T6" fmla="*/ 5 w 10"/>
                <a:gd name="T7" fmla="*/ 0 h 61"/>
                <a:gd name="T8" fmla="*/ 10 w 10"/>
                <a:gd name="T9" fmla="*/ 5 h 61"/>
                <a:gd name="T10" fmla="*/ 10 w 10"/>
                <a:gd name="T11" fmla="*/ 56 h 61"/>
                <a:gd name="T12" fmla="*/ 5 w 10"/>
                <a:gd name="T13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61">
                  <a:moveTo>
                    <a:pt x="5" y="61"/>
                  </a:moveTo>
                  <a:cubicBezTo>
                    <a:pt x="2" y="61"/>
                    <a:pt x="0" y="59"/>
                    <a:pt x="0" y="5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10" y="59"/>
                    <a:pt x="8" y="61"/>
                    <a:pt x="5" y="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9533" tIns="44766" rIns="89533" bIns="44766" numCol="1" anchor="t" anchorCtr="0" compatLnSpc="1">
              <a:prstTxWarp prst="textNoShape">
                <a:avLst/>
              </a:prstTxWarp>
            </a:bodyPr>
            <a:lstStyle/>
            <a:p>
              <a:pPr defTabSz="1020833"/>
              <a:endParaRPr lang="en-US" sz="2073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</p:grpSp>
      <p:sp>
        <p:nvSpPr>
          <p:cNvPr id="95" name="TextBox 94"/>
          <p:cNvSpPr txBox="1"/>
          <p:nvPr/>
        </p:nvSpPr>
        <p:spPr>
          <a:xfrm>
            <a:off x="561794" y="3864894"/>
            <a:ext cx="5856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/>
              <a:t>Требования к лизингополучателю</a:t>
            </a:r>
          </a:p>
        </p:txBody>
      </p:sp>
      <p:sp>
        <p:nvSpPr>
          <p:cNvPr id="53" name="Заголовок 1"/>
          <p:cNvSpPr>
            <a:spLocks noGrp="1"/>
          </p:cNvSpPr>
          <p:nvPr>
            <p:ph type="title"/>
          </p:nvPr>
        </p:nvSpPr>
        <p:spPr>
          <a:xfrm>
            <a:off x="2844799" y="228781"/>
            <a:ext cx="9652001" cy="698685"/>
          </a:xfrm>
        </p:spPr>
        <p:txBody>
          <a:bodyPr/>
          <a:lstStyle/>
          <a:p>
            <a:r>
              <a:rPr lang="ru-RU" sz="2400" b="0" dirty="0" smtClean="0"/>
              <a:t>Условия специального продукта </a:t>
            </a:r>
            <a:r>
              <a:rPr lang="ru-RU" sz="2400" dirty="0" smtClean="0"/>
              <a:t>«Развитие» </a:t>
            </a:r>
            <a:r>
              <a:rPr lang="ru-RU" sz="2400" b="0" dirty="0" smtClean="0"/>
              <a:t>для сельскохозяйственных кооперативов</a:t>
            </a:r>
            <a:endParaRPr lang="ru-RU" sz="2400" b="0" dirty="0"/>
          </a:p>
        </p:txBody>
      </p:sp>
      <p:sp>
        <p:nvSpPr>
          <p:cNvPr id="55" name="TextBox 54"/>
          <p:cNvSpPr txBox="1"/>
          <p:nvPr/>
        </p:nvSpPr>
        <p:spPr>
          <a:xfrm>
            <a:off x="7915700" y="3734086"/>
            <a:ext cx="4154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5750B"/>
                </a:solidFill>
              </a:rPr>
              <a:t>Виды имущества вне рамок программы (финансирование не осуществляется)</a:t>
            </a:r>
            <a:endParaRPr lang="ru-RU" sz="1400" b="1" dirty="0">
              <a:solidFill>
                <a:srgbClr val="F5750B"/>
              </a:solidFill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7507958" y="3848272"/>
            <a:ext cx="391772" cy="337734"/>
            <a:chOff x="404717" y="5919253"/>
            <a:chExt cx="497657" cy="429015"/>
          </a:xfrm>
        </p:grpSpPr>
        <p:sp>
          <p:nvSpPr>
            <p:cNvPr id="59" name="Равнобедренный треугольник 58"/>
            <p:cNvSpPr/>
            <p:nvPr/>
          </p:nvSpPr>
          <p:spPr>
            <a:xfrm>
              <a:off x="404717" y="5919253"/>
              <a:ext cx="497657" cy="429015"/>
            </a:xfrm>
            <a:prstGeom prst="triangle">
              <a:avLst/>
            </a:prstGeom>
            <a:solidFill>
              <a:schemeClr val="bg2"/>
            </a:solidFill>
            <a:ln w="38100">
              <a:solidFill>
                <a:srgbClr val="F5750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04717" y="5948027"/>
              <a:ext cx="497657" cy="330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800" b="1" dirty="0" smtClean="0">
                  <a:solidFill>
                    <a:srgbClr val="F5750B"/>
                  </a:solidFill>
                </a:rPr>
                <a:t>!</a:t>
              </a:r>
              <a:endParaRPr lang="ru-RU" sz="2400" b="1" dirty="0">
                <a:solidFill>
                  <a:srgbClr val="F5750B"/>
                </a:solidFill>
              </a:endParaRPr>
            </a:p>
          </p:txBody>
        </p:sp>
      </p:grpSp>
      <p:cxnSp>
        <p:nvCxnSpPr>
          <p:cNvPr id="61" name="Прямая соединительная линия 60"/>
          <p:cNvCxnSpPr/>
          <p:nvPr/>
        </p:nvCxnSpPr>
        <p:spPr>
          <a:xfrm>
            <a:off x="7507958" y="4252519"/>
            <a:ext cx="4562351" cy="0"/>
          </a:xfrm>
          <a:prstGeom prst="line">
            <a:avLst/>
          </a:prstGeom>
          <a:ln>
            <a:solidFill>
              <a:srgbClr val="F575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Скругленный прямоугольник 61"/>
          <p:cNvSpPr/>
          <p:nvPr/>
        </p:nvSpPr>
        <p:spPr>
          <a:xfrm>
            <a:off x="599894" y="4375473"/>
            <a:ext cx="6599419" cy="3437846"/>
          </a:xfrm>
          <a:prstGeom prst="roundRect">
            <a:avLst>
              <a:gd name="adj" fmla="val 2930"/>
            </a:avLst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9" name="Freeform 21"/>
          <p:cNvSpPr>
            <a:spLocks noChangeAspect="1"/>
          </p:cNvSpPr>
          <p:nvPr/>
        </p:nvSpPr>
        <p:spPr bwMode="auto">
          <a:xfrm>
            <a:off x="862893" y="4525606"/>
            <a:ext cx="818883" cy="786311"/>
          </a:xfrm>
          <a:custGeom>
            <a:avLst/>
            <a:gdLst/>
            <a:ahLst/>
            <a:cxnLst>
              <a:cxn ang="0">
                <a:pos x="60" y="55"/>
              </a:cxn>
              <a:cxn ang="0">
                <a:pos x="47" y="42"/>
              </a:cxn>
              <a:cxn ang="0">
                <a:pos x="52" y="32"/>
              </a:cxn>
              <a:cxn ang="0">
                <a:pos x="55" y="25"/>
              </a:cxn>
              <a:cxn ang="0">
                <a:pos x="54" y="21"/>
              </a:cxn>
              <a:cxn ang="0">
                <a:pos x="55" y="14"/>
              </a:cxn>
              <a:cxn ang="0">
                <a:pos x="39" y="0"/>
              </a:cxn>
              <a:cxn ang="0">
                <a:pos x="22" y="14"/>
              </a:cxn>
              <a:cxn ang="0">
                <a:pos x="23" y="21"/>
              </a:cxn>
              <a:cxn ang="0">
                <a:pos x="22" y="25"/>
              </a:cxn>
              <a:cxn ang="0">
                <a:pos x="26" y="32"/>
              </a:cxn>
              <a:cxn ang="0">
                <a:pos x="30" y="42"/>
              </a:cxn>
              <a:cxn ang="0">
                <a:pos x="17" y="55"/>
              </a:cxn>
              <a:cxn ang="0">
                <a:pos x="0" y="65"/>
              </a:cxn>
              <a:cxn ang="0">
                <a:pos x="0" y="74"/>
              </a:cxn>
              <a:cxn ang="0">
                <a:pos x="39" y="74"/>
              </a:cxn>
              <a:cxn ang="0">
                <a:pos x="77" y="74"/>
              </a:cxn>
              <a:cxn ang="0">
                <a:pos x="77" y="65"/>
              </a:cxn>
              <a:cxn ang="0">
                <a:pos x="60" y="55"/>
              </a:cxn>
            </a:cxnLst>
            <a:rect l="0" t="0" r="r" b="b"/>
            <a:pathLst>
              <a:path w="77" h="74">
                <a:moveTo>
                  <a:pt x="60" y="55"/>
                </a:moveTo>
                <a:cubicBezTo>
                  <a:pt x="50" y="51"/>
                  <a:pt x="47" y="48"/>
                  <a:pt x="47" y="42"/>
                </a:cubicBezTo>
                <a:cubicBezTo>
                  <a:pt x="47" y="38"/>
                  <a:pt x="50" y="39"/>
                  <a:pt x="52" y="32"/>
                </a:cubicBezTo>
                <a:cubicBezTo>
                  <a:pt x="52" y="29"/>
                  <a:pt x="55" y="31"/>
                  <a:pt x="55" y="25"/>
                </a:cubicBezTo>
                <a:cubicBezTo>
                  <a:pt x="55" y="22"/>
                  <a:pt x="54" y="21"/>
                  <a:pt x="54" y="21"/>
                </a:cubicBezTo>
                <a:cubicBezTo>
                  <a:pt x="54" y="21"/>
                  <a:pt x="55" y="17"/>
                  <a:pt x="55" y="14"/>
                </a:cubicBezTo>
                <a:cubicBezTo>
                  <a:pt x="55" y="10"/>
                  <a:pt x="53" y="0"/>
                  <a:pt x="39" y="0"/>
                </a:cubicBezTo>
                <a:cubicBezTo>
                  <a:pt x="25" y="0"/>
                  <a:pt x="22" y="10"/>
                  <a:pt x="22" y="14"/>
                </a:cubicBezTo>
                <a:cubicBezTo>
                  <a:pt x="23" y="17"/>
                  <a:pt x="23" y="21"/>
                  <a:pt x="23" y="21"/>
                </a:cubicBezTo>
                <a:cubicBezTo>
                  <a:pt x="23" y="21"/>
                  <a:pt x="22" y="22"/>
                  <a:pt x="22" y="25"/>
                </a:cubicBezTo>
                <a:cubicBezTo>
                  <a:pt x="22" y="31"/>
                  <a:pt x="25" y="29"/>
                  <a:pt x="26" y="32"/>
                </a:cubicBezTo>
                <a:cubicBezTo>
                  <a:pt x="27" y="39"/>
                  <a:pt x="30" y="38"/>
                  <a:pt x="30" y="42"/>
                </a:cubicBezTo>
                <a:cubicBezTo>
                  <a:pt x="30" y="48"/>
                  <a:pt x="27" y="51"/>
                  <a:pt x="17" y="55"/>
                </a:cubicBezTo>
                <a:cubicBezTo>
                  <a:pt x="7" y="59"/>
                  <a:pt x="0" y="62"/>
                  <a:pt x="0" y="65"/>
                </a:cubicBezTo>
                <a:cubicBezTo>
                  <a:pt x="0" y="68"/>
                  <a:pt x="0" y="74"/>
                  <a:pt x="0" y="74"/>
                </a:cubicBezTo>
                <a:cubicBezTo>
                  <a:pt x="39" y="74"/>
                  <a:pt x="39" y="74"/>
                  <a:pt x="39" y="74"/>
                </a:cubicBezTo>
                <a:cubicBezTo>
                  <a:pt x="77" y="74"/>
                  <a:pt x="77" y="74"/>
                  <a:pt x="77" y="74"/>
                </a:cubicBezTo>
                <a:cubicBezTo>
                  <a:pt x="77" y="74"/>
                  <a:pt x="77" y="68"/>
                  <a:pt x="77" y="65"/>
                </a:cubicBezTo>
                <a:cubicBezTo>
                  <a:pt x="77" y="62"/>
                  <a:pt x="71" y="59"/>
                  <a:pt x="60" y="55"/>
                </a:cubicBezTo>
                <a:close/>
              </a:path>
            </a:pathLst>
          </a:custGeom>
          <a:solidFill>
            <a:srgbClr val="1F4E79"/>
          </a:solidFill>
          <a:ln w="19050">
            <a:noFill/>
            <a:round/>
            <a:headEnd/>
            <a:tailEnd/>
          </a:ln>
        </p:spPr>
        <p:txBody>
          <a:bodyPr vert="horz" wrap="square" lIns="98694" tIns="49347" rIns="98694" bIns="49347" numCol="1" anchor="t" anchorCtr="0" compatLnSpc="1">
            <a:prstTxWarp prst="textNoShape">
              <a:avLst/>
            </a:prstTxWarp>
          </a:bodyPr>
          <a:lstStyle/>
          <a:p>
            <a:pPr defTabSz="986912" fontAlgn="base">
              <a:spcBef>
                <a:spcPct val="0"/>
              </a:spcBef>
              <a:spcAft>
                <a:spcPct val="0"/>
              </a:spcAft>
            </a:pPr>
            <a:endParaRPr lang="en-GB" sz="205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21855" y="5288149"/>
            <a:ext cx="1100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1F4E79"/>
                </a:solidFill>
              </a:rPr>
              <a:t>Профиль клиента</a:t>
            </a:r>
            <a:endParaRPr lang="ru-RU" sz="1400" b="1" dirty="0">
              <a:solidFill>
                <a:srgbClr val="1F4E79"/>
              </a:solidFill>
            </a:endParaRPr>
          </a:p>
        </p:txBody>
      </p:sp>
      <p:grpSp>
        <p:nvGrpSpPr>
          <p:cNvPr id="96" name="Группа 95"/>
          <p:cNvGrpSpPr/>
          <p:nvPr/>
        </p:nvGrpSpPr>
        <p:grpSpPr>
          <a:xfrm>
            <a:off x="849381" y="6197487"/>
            <a:ext cx="3599687" cy="276999"/>
            <a:chOff x="7971382" y="5218272"/>
            <a:chExt cx="3599687" cy="276999"/>
          </a:xfrm>
        </p:grpSpPr>
        <p:sp>
          <p:nvSpPr>
            <p:cNvPr id="97" name="L-Shape 10"/>
            <p:cNvSpPr/>
            <p:nvPr/>
          </p:nvSpPr>
          <p:spPr>
            <a:xfrm rot="13701821">
              <a:off x="9841255" y="5243333"/>
              <a:ext cx="226876" cy="226876"/>
            </a:xfrm>
            <a:prstGeom prst="corner">
              <a:avLst>
                <a:gd name="adj1" fmla="val 23334"/>
                <a:gd name="adj2" fmla="val 24129"/>
              </a:avLst>
            </a:prstGeom>
            <a:solidFill>
              <a:srgbClr val="1F4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7971382" y="5218272"/>
              <a:ext cx="180036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defTabSz="859536" fontAlgn="t">
                <a:spcBef>
                  <a:spcPts val="200"/>
                </a:spcBef>
                <a:spcAft>
                  <a:spcPts val="0"/>
                </a:spcAft>
                <a:defRPr/>
              </a:pPr>
              <a:r>
                <a:rPr lang="ru-RU" sz="1200" b="1" dirty="0">
                  <a:solidFill>
                    <a:srgbClr val="1F4E79"/>
                  </a:solidFill>
                </a:rPr>
                <a:t>Величина дохода</a:t>
              </a:r>
              <a:endParaRPr lang="en-US" sz="1200" b="1" dirty="0">
                <a:solidFill>
                  <a:srgbClr val="1F4E79"/>
                </a:solidFill>
              </a:endParaRPr>
            </a:p>
          </p:txBody>
        </p:sp>
        <p:sp>
          <p:nvSpPr>
            <p:cNvPr id="99" name="Прямоугольник 98"/>
            <p:cNvSpPr/>
            <p:nvPr/>
          </p:nvSpPr>
          <p:spPr>
            <a:xfrm>
              <a:off x="10236921" y="5218272"/>
              <a:ext cx="13341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859536" fontAlgn="t">
                <a:spcBef>
                  <a:spcPts val="200"/>
                </a:spcBef>
                <a:spcAft>
                  <a:spcPts val="0"/>
                </a:spcAft>
                <a:defRPr/>
              </a:pPr>
              <a:r>
                <a:rPr lang="ru-RU" sz="1200" dirty="0">
                  <a:solidFill>
                    <a:srgbClr val="000000"/>
                  </a:solidFill>
                </a:rPr>
                <a:t>До 800 млн руб.</a:t>
              </a:r>
            </a:p>
          </p:txBody>
        </p:sp>
      </p:grpSp>
      <p:grpSp>
        <p:nvGrpSpPr>
          <p:cNvPr id="100" name="Группа 99"/>
          <p:cNvGrpSpPr/>
          <p:nvPr/>
        </p:nvGrpSpPr>
        <p:grpSpPr>
          <a:xfrm>
            <a:off x="815794" y="6569165"/>
            <a:ext cx="3633274" cy="646331"/>
            <a:chOff x="7937795" y="5600707"/>
            <a:chExt cx="3633274" cy="646331"/>
          </a:xfrm>
        </p:grpSpPr>
        <p:sp>
          <p:nvSpPr>
            <p:cNvPr id="101" name="L-Shape 10"/>
            <p:cNvSpPr/>
            <p:nvPr/>
          </p:nvSpPr>
          <p:spPr>
            <a:xfrm rot="13701821">
              <a:off x="9829911" y="5799090"/>
              <a:ext cx="249564" cy="249564"/>
            </a:xfrm>
            <a:prstGeom prst="corner">
              <a:avLst>
                <a:gd name="adj1" fmla="val 23334"/>
                <a:gd name="adj2" fmla="val 24129"/>
              </a:avLst>
            </a:prstGeom>
            <a:solidFill>
              <a:srgbClr val="1F4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Прямоугольник 101"/>
            <p:cNvSpPr/>
            <p:nvPr/>
          </p:nvSpPr>
          <p:spPr>
            <a:xfrm>
              <a:off x="7937795" y="5600707"/>
              <a:ext cx="183394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defTabSz="859536" fontAlgn="t">
                <a:spcBef>
                  <a:spcPts val="200"/>
                </a:spcBef>
                <a:spcAft>
                  <a:spcPts val="0"/>
                </a:spcAft>
                <a:defRPr/>
              </a:pPr>
              <a:r>
                <a:rPr lang="ru-RU" sz="1200" b="1" dirty="0">
                  <a:solidFill>
                    <a:srgbClr val="1F4E79"/>
                  </a:solidFill>
                </a:rPr>
                <a:t>Среднесписочная численность сотрудников</a:t>
              </a:r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10236921" y="5785373"/>
              <a:ext cx="13341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859536" fontAlgn="t">
                <a:spcBef>
                  <a:spcPts val="200"/>
                </a:spcBef>
                <a:spcAft>
                  <a:spcPts val="0"/>
                </a:spcAft>
                <a:defRPr/>
              </a:pPr>
              <a:r>
                <a:rPr lang="ru-RU" sz="1200" dirty="0">
                  <a:solidFill>
                    <a:srgbClr val="000000"/>
                  </a:solidFill>
                </a:rPr>
                <a:t>До 100 человек</a:t>
              </a:r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800774" y="7329572"/>
            <a:ext cx="3809537" cy="277114"/>
            <a:chOff x="7937795" y="7072658"/>
            <a:chExt cx="3809537" cy="277114"/>
          </a:xfrm>
        </p:grpSpPr>
        <p:sp>
          <p:nvSpPr>
            <p:cNvPr id="105" name="L-Shape 10"/>
            <p:cNvSpPr/>
            <p:nvPr/>
          </p:nvSpPr>
          <p:spPr>
            <a:xfrm rot="13701821">
              <a:off x="9829911" y="7086490"/>
              <a:ext cx="249564" cy="249564"/>
            </a:xfrm>
            <a:prstGeom prst="corner">
              <a:avLst>
                <a:gd name="adj1" fmla="val 23334"/>
                <a:gd name="adj2" fmla="val 24129"/>
              </a:avLst>
            </a:prstGeom>
            <a:solidFill>
              <a:srgbClr val="1F4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Прямоугольник 105"/>
            <p:cNvSpPr/>
            <p:nvPr/>
          </p:nvSpPr>
          <p:spPr>
            <a:xfrm>
              <a:off x="7937795" y="7072658"/>
              <a:ext cx="18339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defTabSz="859536" fontAlgn="t">
                <a:spcBef>
                  <a:spcPts val="200"/>
                </a:spcBef>
                <a:spcAft>
                  <a:spcPts val="0"/>
                </a:spcAft>
                <a:defRPr/>
              </a:pPr>
              <a:r>
                <a:rPr lang="ru-RU" sz="1200" b="1" dirty="0">
                  <a:solidFill>
                    <a:srgbClr val="1F4E79"/>
                  </a:solidFill>
                </a:rPr>
                <a:t>Срок </a:t>
              </a:r>
              <a:r>
                <a:rPr lang="ru-RU" sz="1200" b="1" dirty="0" smtClean="0">
                  <a:solidFill>
                    <a:srgbClr val="1F4E79"/>
                  </a:solidFill>
                </a:rPr>
                <a:t>регистрации</a:t>
              </a:r>
              <a:endParaRPr lang="ru-RU" sz="1200" b="1" dirty="0">
                <a:solidFill>
                  <a:srgbClr val="1F4E79"/>
                </a:solidFill>
              </a:endParaRPr>
            </a:p>
          </p:txBody>
        </p:sp>
        <p:sp>
          <p:nvSpPr>
            <p:cNvPr id="107" name="Прямоугольник 106"/>
            <p:cNvSpPr/>
            <p:nvPr/>
          </p:nvSpPr>
          <p:spPr>
            <a:xfrm>
              <a:off x="10193637" y="7072773"/>
              <a:ext cx="155369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r" defTabSz="859536" fontAlgn="t">
                <a:spcBef>
                  <a:spcPts val="200"/>
                </a:spcBef>
                <a:spcAft>
                  <a:spcPts val="0"/>
                </a:spcAft>
                <a:defRPr/>
              </a:pPr>
              <a:r>
                <a:rPr lang="ru-RU" sz="1200" b="1" dirty="0" smtClean="0">
                  <a:solidFill>
                    <a:srgbClr val="1F4E79"/>
                  </a:solidFill>
                </a:rPr>
                <a:t>Более 12 </a:t>
              </a:r>
              <a:r>
                <a:rPr lang="ru-RU" sz="1200" b="1" dirty="0">
                  <a:solidFill>
                    <a:srgbClr val="1F4E79"/>
                  </a:solidFill>
                </a:rPr>
                <a:t>месяцев</a:t>
              </a:r>
            </a:p>
          </p:txBody>
        </p:sp>
      </p:grpSp>
      <p:cxnSp>
        <p:nvCxnSpPr>
          <p:cNvPr id="108" name="Прямая соединительная линия 107"/>
          <p:cNvCxnSpPr/>
          <p:nvPr/>
        </p:nvCxnSpPr>
        <p:spPr>
          <a:xfrm>
            <a:off x="549178" y="4237720"/>
            <a:ext cx="665013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Прямоугольник 108"/>
          <p:cNvSpPr/>
          <p:nvPr/>
        </p:nvSpPr>
        <p:spPr>
          <a:xfrm>
            <a:off x="344601" y="8008285"/>
            <a:ext cx="11805920" cy="450274"/>
          </a:xfrm>
          <a:prstGeom prst="rect">
            <a:avLst/>
          </a:prstGeom>
        </p:spPr>
        <p:txBody>
          <a:bodyPr wrap="square" lIns="72000" tIns="108000" rIns="36000" bIns="0" anchor="t">
            <a:noAutofit/>
          </a:bodyPr>
          <a:lstStyle/>
          <a:p>
            <a:r>
              <a:rPr lang="ru-RU" sz="1000" dirty="0" smtClean="0">
                <a:solidFill>
                  <a:schemeClr val="accent5"/>
                </a:solidFill>
              </a:rPr>
              <a:t>* </a:t>
            </a:r>
            <a:r>
              <a:rPr lang="ru-RU" sz="1000" dirty="0">
                <a:solidFill>
                  <a:schemeClr val="accent5"/>
                </a:solidFill>
              </a:rPr>
              <a:t>Ранее не использованное или не введенное в эксплуатацию оборудование</a:t>
            </a:r>
          </a:p>
          <a:p>
            <a:pPr lvl="0"/>
            <a:r>
              <a:rPr lang="ru-RU" sz="1000" dirty="0" smtClean="0">
                <a:solidFill>
                  <a:schemeClr val="accent5"/>
                </a:solidFill>
              </a:rPr>
              <a:t>** </a:t>
            </a:r>
            <a:r>
              <a:rPr lang="ru-RU" sz="1000" dirty="0">
                <a:solidFill>
                  <a:schemeClr val="accent5"/>
                </a:solidFill>
              </a:rPr>
              <a:t>ЮЛ и ИП, отнесенные к категории субъекта «Микропредприятия» или «Малые предприятия» в соответствии с Федеральным законом от 24 июля 2007 г. № 209-ФЗ</a:t>
            </a:r>
            <a:r>
              <a:rPr lang="ru-RU" sz="1000" dirty="0" smtClean="0">
                <a:solidFill>
                  <a:schemeClr val="accent5"/>
                </a:solidFill>
              </a:rPr>
              <a:t>.</a:t>
            </a:r>
            <a:endParaRPr lang="ru-RU" sz="1000" dirty="0">
              <a:solidFill>
                <a:schemeClr val="accent5"/>
              </a:solidFill>
            </a:endParaRPr>
          </a:p>
        </p:txBody>
      </p:sp>
      <p:sp>
        <p:nvSpPr>
          <p:cNvPr id="110" name="Freeform 68"/>
          <p:cNvSpPr>
            <a:spLocks noChangeAspect="1"/>
          </p:cNvSpPr>
          <p:nvPr/>
        </p:nvSpPr>
        <p:spPr bwMode="auto">
          <a:xfrm>
            <a:off x="1008784" y="2056967"/>
            <a:ext cx="332529" cy="478533"/>
          </a:xfrm>
          <a:custGeom>
            <a:avLst/>
            <a:gdLst/>
            <a:ahLst/>
            <a:cxnLst>
              <a:cxn ang="0">
                <a:pos x="38" y="0"/>
              </a:cxn>
              <a:cxn ang="0">
                <a:pos x="4" y="75"/>
              </a:cxn>
              <a:cxn ang="0">
                <a:pos x="4" y="75"/>
              </a:cxn>
              <a:cxn ang="0">
                <a:pos x="37" y="108"/>
              </a:cxn>
              <a:cxn ang="0">
                <a:pos x="37" y="91"/>
              </a:cxn>
              <a:cxn ang="0">
                <a:pos x="12" y="70"/>
              </a:cxn>
              <a:cxn ang="0">
                <a:pos x="27" y="78"/>
              </a:cxn>
              <a:cxn ang="0">
                <a:pos x="37" y="87"/>
              </a:cxn>
              <a:cxn ang="0">
                <a:pos x="37" y="70"/>
              </a:cxn>
              <a:cxn ang="0">
                <a:pos x="18" y="54"/>
              </a:cxn>
              <a:cxn ang="0">
                <a:pos x="30" y="60"/>
              </a:cxn>
              <a:cxn ang="0">
                <a:pos x="37" y="66"/>
              </a:cxn>
              <a:cxn ang="0">
                <a:pos x="37" y="48"/>
              </a:cxn>
              <a:cxn ang="0">
                <a:pos x="26" y="38"/>
              </a:cxn>
              <a:cxn ang="0">
                <a:pos x="33" y="41"/>
              </a:cxn>
              <a:cxn ang="0">
                <a:pos x="37" y="45"/>
              </a:cxn>
              <a:cxn ang="0">
                <a:pos x="37" y="24"/>
              </a:cxn>
              <a:cxn ang="0">
                <a:pos x="39" y="24"/>
              </a:cxn>
              <a:cxn ang="0">
                <a:pos x="39" y="44"/>
              </a:cxn>
              <a:cxn ang="0">
                <a:pos x="43" y="41"/>
              </a:cxn>
              <a:cxn ang="0">
                <a:pos x="50" y="38"/>
              </a:cxn>
              <a:cxn ang="0">
                <a:pos x="39" y="47"/>
              </a:cxn>
              <a:cxn ang="0">
                <a:pos x="39" y="65"/>
              </a:cxn>
              <a:cxn ang="0">
                <a:pos x="46" y="60"/>
              </a:cxn>
              <a:cxn ang="0">
                <a:pos x="57" y="54"/>
              </a:cxn>
              <a:cxn ang="0">
                <a:pos x="39" y="69"/>
              </a:cxn>
              <a:cxn ang="0">
                <a:pos x="39" y="87"/>
              </a:cxn>
              <a:cxn ang="0">
                <a:pos x="49" y="78"/>
              </a:cxn>
              <a:cxn ang="0">
                <a:pos x="64" y="70"/>
              </a:cxn>
              <a:cxn ang="0">
                <a:pos x="39" y="91"/>
              </a:cxn>
              <a:cxn ang="0">
                <a:pos x="39" y="106"/>
              </a:cxn>
              <a:cxn ang="0">
                <a:pos x="39" y="106"/>
              </a:cxn>
              <a:cxn ang="0">
                <a:pos x="39" y="118"/>
              </a:cxn>
              <a:cxn ang="0">
                <a:pos x="45" y="118"/>
              </a:cxn>
              <a:cxn ang="0">
                <a:pos x="45" y="107"/>
              </a:cxn>
              <a:cxn ang="0">
                <a:pos x="72" y="74"/>
              </a:cxn>
              <a:cxn ang="0">
                <a:pos x="72" y="74"/>
              </a:cxn>
              <a:cxn ang="0">
                <a:pos x="38" y="0"/>
              </a:cxn>
            </a:cxnLst>
            <a:rect l="0" t="0" r="r" b="b"/>
            <a:pathLst>
              <a:path w="74" h="118">
                <a:moveTo>
                  <a:pt x="38" y="0"/>
                </a:moveTo>
                <a:cubicBezTo>
                  <a:pt x="38" y="0"/>
                  <a:pt x="0" y="53"/>
                  <a:pt x="4" y="75"/>
                </a:cubicBezTo>
                <a:cubicBezTo>
                  <a:pt x="4" y="75"/>
                  <a:pt x="4" y="75"/>
                  <a:pt x="4" y="75"/>
                </a:cubicBezTo>
                <a:cubicBezTo>
                  <a:pt x="4" y="93"/>
                  <a:pt x="19" y="108"/>
                  <a:pt x="37" y="108"/>
                </a:cubicBezTo>
                <a:cubicBezTo>
                  <a:pt x="37" y="91"/>
                  <a:pt x="37" y="91"/>
                  <a:pt x="37" y="91"/>
                </a:cubicBezTo>
                <a:cubicBezTo>
                  <a:pt x="12" y="70"/>
                  <a:pt x="12" y="70"/>
                  <a:pt x="12" y="70"/>
                </a:cubicBezTo>
                <a:cubicBezTo>
                  <a:pt x="12" y="70"/>
                  <a:pt x="25" y="76"/>
                  <a:pt x="27" y="78"/>
                </a:cubicBezTo>
                <a:cubicBezTo>
                  <a:pt x="29" y="80"/>
                  <a:pt x="34" y="85"/>
                  <a:pt x="37" y="87"/>
                </a:cubicBezTo>
                <a:cubicBezTo>
                  <a:pt x="37" y="70"/>
                  <a:pt x="37" y="70"/>
                  <a:pt x="37" y="70"/>
                </a:cubicBezTo>
                <a:cubicBezTo>
                  <a:pt x="18" y="54"/>
                  <a:pt x="18" y="54"/>
                  <a:pt x="18" y="54"/>
                </a:cubicBezTo>
                <a:cubicBezTo>
                  <a:pt x="18" y="54"/>
                  <a:pt x="26" y="58"/>
                  <a:pt x="30" y="60"/>
                </a:cubicBezTo>
                <a:cubicBezTo>
                  <a:pt x="32" y="61"/>
                  <a:pt x="35" y="64"/>
                  <a:pt x="37" y="66"/>
                </a:cubicBezTo>
                <a:cubicBezTo>
                  <a:pt x="37" y="48"/>
                  <a:pt x="37" y="48"/>
                  <a:pt x="37" y="48"/>
                </a:cubicBezTo>
                <a:cubicBezTo>
                  <a:pt x="26" y="38"/>
                  <a:pt x="26" y="38"/>
                  <a:pt x="26" y="38"/>
                </a:cubicBezTo>
                <a:cubicBezTo>
                  <a:pt x="26" y="38"/>
                  <a:pt x="32" y="41"/>
                  <a:pt x="33" y="41"/>
                </a:cubicBezTo>
                <a:cubicBezTo>
                  <a:pt x="34" y="42"/>
                  <a:pt x="36" y="44"/>
                  <a:pt x="37" y="45"/>
                </a:cubicBezTo>
                <a:cubicBezTo>
                  <a:pt x="37" y="24"/>
                  <a:pt x="37" y="24"/>
                  <a:pt x="37" y="24"/>
                </a:cubicBezTo>
                <a:cubicBezTo>
                  <a:pt x="39" y="24"/>
                  <a:pt x="39" y="24"/>
                  <a:pt x="39" y="24"/>
                </a:cubicBezTo>
                <a:cubicBezTo>
                  <a:pt x="39" y="44"/>
                  <a:pt x="39" y="44"/>
                  <a:pt x="39" y="44"/>
                </a:cubicBezTo>
                <a:cubicBezTo>
                  <a:pt x="40" y="43"/>
                  <a:pt x="42" y="42"/>
                  <a:pt x="43" y="41"/>
                </a:cubicBezTo>
                <a:cubicBezTo>
                  <a:pt x="44" y="41"/>
                  <a:pt x="50" y="38"/>
                  <a:pt x="50" y="38"/>
                </a:cubicBezTo>
                <a:cubicBezTo>
                  <a:pt x="39" y="47"/>
                  <a:pt x="39" y="47"/>
                  <a:pt x="39" y="47"/>
                </a:cubicBezTo>
                <a:cubicBezTo>
                  <a:pt x="39" y="65"/>
                  <a:pt x="39" y="65"/>
                  <a:pt x="39" y="65"/>
                </a:cubicBezTo>
                <a:cubicBezTo>
                  <a:pt x="41" y="64"/>
                  <a:pt x="44" y="61"/>
                  <a:pt x="46" y="60"/>
                </a:cubicBezTo>
                <a:cubicBezTo>
                  <a:pt x="50" y="58"/>
                  <a:pt x="57" y="54"/>
                  <a:pt x="57" y="54"/>
                </a:cubicBezTo>
                <a:cubicBezTo>
                  <a:pt x="39" y="69"/>
                  <a:pt x="39" y="69"/>
                  <a:pt x="39" y="69"/>
                </a:cubicBezTo>
                <a:cubicBezTo>
                  <a:pt x="39" y="87"/>
                  <a:pt x="39" y="87"/>
                  <a:pt x="39" y="87"/>
                </a:cubicBezTo>
                <a:cubicBezTo>
                  <a:pt x="42" y="85"/>
                  <a:pt x="47" y="80"/>
                  <a:pt x="49" y="78"/>
                </a:cubicBezTo>
                <a:cubicBezTo>
                  <a:pt x="51" y="76"/>
                  <a:pt x="64" y="70"/>
                  <a:pt x="64" y="70"/>
                </a:cubicBezTo>
                <a:cubicBezTo>
                  <a:pt x="39" y="91"/>
                  <a:pt x="39" y="91"/>
                  <a:pt x="39" y="91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9" y="118"/>
                  <a:pt x="39" y="118"/>
                  <a:pt x="39" y="118"/>
                </a:cubicBezTo>
                <a:cubicBezTo>
                  <a:pt x="45" y="118"/>
                  <a:pt x="45" y="118"/>
                  <a:pt x="45" y="118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61" y="104"/>
                  <a:pt x="72" y="90"/>
                  <a:pt x="72" y="74"/>
                </a:cubicBezTo>
                <a:cubicBezTo>
                  <a:pt x="72" y="74"/>
                  <a:pt x="72" y="74"/>
                  <a:pt x="72" y="74"/>
                </a:cubicBezTo>
                <a:cubicBezTo>
                  <a:pt x="74" y="51"/>
                  <a:pt x="38" y="0"/>
                  <a:pt x="38" y="0"/>
                </a:cubicBezTo>
                <a:close/>
              </a:path>
            </a:pathLst>
          </a:custGeom>
          <a:noFill/>
          <a:ln w="12700">
            <a:solidFill>
              <a:srgbClr val="0070C0"/>
            </a:solidFill>
            <a:round/>
            <a:headEnd/>
            <a:tailEnd/>
          </a:ln>
        </p:spPr>
        <p:txBody>
          <a:bodyPr vert="horz" wrap="square" lIns="98694" tIns="49347" rIns="98694" bIns="49347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86912" fontAlgn="base">
              <a:spcBef>
                <a:spcPct val="0"/>
              </a:spcBef>
              <a:spcAft>
                <a:spcPct val="0"/>
              </a:spcAft>
            </a:pPr>
            <a:endParaRPr lang="en-GB" sz="205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1" name="Freeform 68"/>
          <p:cNvSpPr>
            <a:spLocks noChangeAspect="1"/>
          </p:cNvSpPr>
          <p:nvPr/>
        </p:nvSpPr>
        <p:spPr bwMode="auto">
          <a:xfrm rot="3398305">
            <a:off x="1292702" y="2291484"/>
            <a:ext cx="259496" cy="478533"/>
          </a:xfrm>
          <a:custGeom>
            <a:avLst/>
            <a:gdLst/>
            <a:ahLst/>
            <a:cxnLst>
              <a:cxn ang="0">
                <a:pos x="38" y="0"/>
              </a:cxn>
              <a:cxn ang="0">
                <a:pos x="4" y="75"/>
              </a:cxn>
              <a:cxn ang="0">
                <a:pos x="4" y="75"/>
              </a:cxn>
              <a:cxn ang="0">
                <a:pos x="37" y="108"/>
              </a:cxn>
              <a:cxn ang="0">
                <a:pos x="37" y="91"/>
              </a:cxn>
              <a:cxn ang="0">
                <a:pos x="12" y="70"/>
              </a:cxn>
              <a:cxn ang="0">
                <a:pos x="27" y="78"/>
              </a:cxn>
              <a:cxn ang="0">
                <a:pos x="37" y="87"/>
              </a:cxn>
              <a:cxn ang="0">
                <a:pos x="37" y="70"/>
              </a:cxn>
              <a:cxn ang="0">
                <a:pos x="18" y="54"/>
              </a:cxn>
              <a:cxn ang="0">
                <a:pos x="30" y="60"/>
              </a:cxn>
              <a:cxn ang="0">
                <a:pos x="37" y="66"/>
              </a:cxn>
              <a:cxn ang="0">
                <a:pos x="37" y="48"/>
              </a:cxn>
              <a:cxn ang="0">
                <a:pos x="26" y="38"/>
              </a:cxn>
              <a:cxn ang="0">
                <a:pos x="33" y="41"/>
              </a:cxn>
              <a:cxn ang="0">
                <a:pos x="37" y="45"/>
              </a:cxn>
              <a:cxn ang="0">
                <a:pos x="37" y="24"/>
              </a:cxn>
              <a:cxn ang="0">
                <a:pos x="39" y="24"/>
              </a:cxn>
              <a:cxn ang="0">
                <a:pos x="39" y="44"/>
              </a:cxn>
              <a:cxn ang="0">
                <a:pos x="43" y="41"/>
              </a:cxn>
              <a:cxn ang="0">
                <a:pos x="50" y="38"/>
              </a:cxn>
              <a:cxn ang="0">
                <a:pos x="39" y="47"/>
              </a:cxn>
              <a:cxn ang="0">
                <a:pos x="39" y="65"/>
              </a:cxn>
              <a:cxn ang="0">
                <a:pos x="46" y="60"/>
              </a:cxn>
              <a:cxn ang="0">
                <a:pos x="57" y="54"/>
              </a:cxn>
              <a:cxn ang="0">
                <a:pos x="39" y="69"/>
              </a:cxn>
              <a:cxn ang="0">
                <a:pos x="39" y="87"/>
              </a:cxn>
              <a:cxn ang="0">
                <a:pos x="49" y="78"/>
              </a:cxn>
              <a:cxn ang="0">
                <a:pos x="64" y="70"/>
              </a:cxn>
              <a:cxn ang="0">
                <a:pos x="39" y="91"/>
              </a:cxn>
              <a:cxn ang="0">
                <a:pos x="39" y="106"/>
              </a:cxn>
              <a:cxn ang="0">
                <a:pos x="39" y="106"/>
              </a:cxn>
              <a:cxn ang="0">
                <a:pos x="39" y="118"/>
              </a:cxn>
              <a:cxn ang="0">
                <a:pos x="45" y="118"/>
              </a:cxn>
              <a:cxn ang="0">
                <a:pos x="45" y="107"/>
              </a:cxn>
              <a:cxn ang="0">
                <a:pos x="72" y="74"/>
              </a:cxn>
              <a:cxn ang="0">
                <a:pos x="72" y="74"/>
              </a:cxn>
              <a:cxn ang="0">
                <a:pos x="38" y="0"/>
              </a:cxn>
            </a:cxnLst>
            <a:rect l="0" t="0" r="r" b="b"/>
            <a:pathLst>
              <a:path w="74" h="118">
                <a:moveTo>
                  <a:pt x="38" y="0"/>
                </a:moveTo>
                <a:cubicBezTo>
                  <a:pt x="38" y="0"/>
                  <a:pt x="0" y="53"/>
                  <a:pt x="4" y="75"/>
                </a:cubicBezTo>
                <a:cubicBezTo>
                  <a:pt x="4" y="75"/>
                  <a:pt x="4" y="75"/>
                  <a:pt x="4" y="75"/>
                </a:cubicBezTo>
                <a:cubicBezTo>
                  <a:pt x="4" y="93"/>
                  <a:pt x="19" y="108"/>
                  <a:pt x="37" y="108"/>
                </a:cubicBezTo>
                <a:cubicBezTo>
                  <a:pt x="37" y="91"/>
                  <a:pt x="37" y="91"/>
                  <a:pt x="37" y="91"/>
                </a:cubicBezTo>
                <a:cubicBezTo>
                  <a:pt x="12" y="70"/>
                  <a:pt x="12" y="70"/>
                  <a:pt x="12" y="70"/>
                </a:cubicBezTo>
                <a:cubicBezTo>
                  <a:pt x="12" y="70"/>
                  <a:pt x="25" y="76"/>
                  <a:pt x="27" y="78"/>
                </a:cubicBezTo>
                <a:cubicBezTo>
                  <a:pt x="29" y="80"/>
                  <a:pt x="34" y="85"/>
                  <a:pt x="37" y="87"/>
                </a:cubicBezTo>
                <a:cubicBezTo>
                  <a:pt x="37" y="70"/>
                  <a:pt x="37" y="70"/>
                  <a:pt x="37" y="70"/>
                </a:cubicBezTo>
                <a:cubicBezTo>
                  <a:pt x="18" y="54"/>
                  <a:pt x="18" y="54"/>
                  <a:pt x="18" y="54"/>
                </a:cubicBezTo>
                <a:cubicBezTo>
                  <a:pt x="18" y="54"/>
                  <a:pt x="26" y="58"/>
                  <a:pt x="30" y="60"/>
                </a:cubicBezTo>
                <a:cubicBezTo>
                  <a:pt x="32" y="61"/>
                  <a:pt x="35" y="64"/>
                  <a:pt x="37" y="66"/>
                </a:cubicBezTo>
                <a:cubicBezTo>
                  <a:pt x="37" y="48"/>
                  <a:pt x="37" y="48"/>
                  <a:pt x="37" y="48"/>
                </a:cubicBezTo>
                <a:cubicBezTo>
                  <a:pt x="26" y="38"/>
                  <a:pt x="26" y="38"/>
                  <a:pt x="26" y="38"/>
                </a:cubicBezTo>
                <a:cubicBezTo>
                  <a:pt x="26" y="38"/>
                  <a:pt x="32" y="41"/>
                  <a:pt x="33" y="41"/>
                </a:cubicBezTo>
                <a:cubicBezTo>
                  <a:pt x="34" y="42"/>
                  <a:pt x="36" y="44"/>
                  <a:pt x="37" y="45"/>
                </a:cubicBezTo>
                <a:cubicBezTo>
                  <a:pt x="37" y="24"/>
                  <a:pt x="37" y="24"/>
                  <a:pt x="37" y="24"/>
                </a:cubicBezTo>
                <a:cubicBezTo>
                  <a:pt x="39" y="24"/>
                  <a:pt x="39" y="24"/>
                  <a:pt x="39" y="24"/>
                </a:cubicBezTo>
                <a:cubicBezTo>
                  <a:pt x="39" y="44"/>
                  <a:pt x="39" y="44"/>
                  <a:pt x="39" y="44"/>
                </a:cubicBezTo>
                <a:cubicBezTo>
                  <a:pt x="40" y="43"/>
                  <a:pt x="42" y="42"/>
                  <a:pt x="43" y="41"/>
                </a:cubicBezTo>
                <a:cubicBezTo>
                  <a:pt x="44" y="41"/>
                  <a:pt x="50" y="38"/>
                  <a:pt x="50" y="38"/>
                </a:cubicBezTo>
                <a:cubicBezTo>
                  <a:pt x="39" y="47"/>
                  <a:pt x="39" y="47"/>
                  <a:pt x="39" y="47"/>
                </a:cubicBezTo>
                <a:cubicBezTo>
                  <a:pt x="39" y="65"/>
                  <a:pt x="39" y="65"/>
                  <a:pt x="39" y="65"/>
                </a:cubicBezTo>
                <a:cubicBezTo>
                  <a:pt x="41" y="64"/>
                  <a:pt x="44" y="61"/>
                  <a:pt x="46" y="60"/>
                </a:cubicBezTo>
                <a:cubicBezTo>
                  <a:pt x="50" y="58"/>
                  <a:pt x="57" y="54"/>
                  <a:pt x="57" y="54"/>
                </a:cubicBezTo>
                <a:cubicBezTo>
                  <a:pt x="39" y="69"/>
                  <a:pt x="39" y="69"/>
                  <a:pt x="39" y="69"/>
                </a:cubicBezTo>
                <a:cubicBezTo>
                  <a:pt x="39" y="87"/>
                  <a:pt x="39" y="87"/>
                  <a:pt x="39" y="87"/>
                </a:cubicBezTo>
                <a:cubicBezTo>
                  <a:pt x="42" y="85"/>
                  <a:pt x="47" y="80"/>
                  <a:pt x="49" y="78"/>
                </a:cubicBezTo>
                <a:cubicBezTo>
                  <a:pt x="51" y="76"/>
                  <a:pt x="64" y="70"/>
                  <a:pt x="64" y="70"/>
                </a:cubicBezTo>
                <a:cubicBezTo>
                  <a:pt x="39" y="91"/>
                  <a:pt x="39" y="91"/>
                  <a:pt x="39" y="91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9" y="118"/>
                  <a:pt x="39" y="118"/>
                  <a:pt x="39" y="118"/>
                </a:cubicBezTo>
                <a:cubicBezTo>
                  <a:pt x="45" y="118"/>
                  <a:pt x="45" y="118"/>
                  <a:pt x="45" y="118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61" y="104"/>
                  <a:pt x="72" y="90"/>
                  <a:pt x="72" y="74"/>
                </a:cubicBezTo>
                <a:cubicBezTo>
                  <a:pt x="72" y="74"/>
                  <a:pt x="72" y="74"/>
                  <a:pt x="72" y="74"/>
                </a:cubicBezTo>
                <a:cubicBezTo>
                  <a:pt x="74" y="51"/>
                  <a:pt x="38" y="0"/>
                  <a:pt x="38" y="0"/>
                </a:cubicBezTo>
                <a:close/>
              </a:path>
            </a:pathLst>
          </a:custGeom>
          <a:noFill/>
          <a:ln w="12700">
            <a:solidFill>
              <a:srgbClr val="0070C0"/>
            </a:solidFill>
            <a:round/>
            <a:headEnd/>
            <a:tailEnd/>
          </a:ln>
        </p:spPr>
        <p:txBody>
          <a:bodyPr vert="horz" wrap="square" lIns="98694" tIns="49347" rIns="98694" bIns="49347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86912" fontAlgn="base">
              <a:spcBef>
                <a:spcPct val="0"/>
              </a:spcBef>
              <a:spcAft>
                <a:spcPct val="0"/>
              </a:spcAft>
            </a:pPr>
            <a:endParaRPr lang="en-GB" sz="205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2" name="Freeform 68"/>
          <p:cNvSpPr>
            <a:spLocks noChangeAspect="1"/>
          </p:cNvSpPr>
          <p:nvPr/>
        </p:nvSpPr>
        <p:spPr bwMode="auto">
          <a:xfrm rot="3780405">
            <a:off x="1348029" y="2525531"/>
            <a:ext cx="231758" cy="531586"/>
          </a:xfrm>
          <a:custGeom>
            <a:avLst/>
            <a:gdLst/>
            <a:ahLst/>
            <a:cxnLst>
              <a:cxn ang="0">
                <a:pos x="38" y="0"/>
              </a:cxn>
              <a:cxn ang="0">
                <a:pos x="4" y="75"/>
              </a:cxn>
              <a:cxn ang="0">
                <a:pos x="4" y="75"/>
              </a:cxn>
              <a:cxn ang="0">
                <a:pos x="37" y="108"/>
              </a:cxn>
              <a:cxn ang="0">
                <a:pos x="37" y="91"/>
              </a:cxn>
              <a:cxn ang="0">
                <a:pos x="12" y="70"/>
              </a:cxn>
              <a:cxn ang="0">
                <a:pos x="27" y="78"/>
              </a:cxn>
              <a:cxn ang="0">
                <a:pos x="37" y="87"/>
              </a:cxn>
              <a:cxn ang="0">
                <a:pos x="37" y="70"/>
              </a:cxn>
              <a:cxn ang="0">
                <a:pos x="18" y="54"/>
              </a:cxn>
              <a:cxn ang="0">
                <a:pos x="30" y="60"/>
              </a:cxn>
              <a:cxn ang="0">
                <a:pos x="37" y="66"/>
              </a:cxn>
              <a:cxn ang="0">
                <a:pos x="37" y="48"/>
              </a:cxn>
              <a:cxn ang="0">
                <a:pos x="26" y="38"/>
              </a:cxn>
              <a:cxn ang="0">
                <a:pos x="33" y="41"/>
              </a:cxn>
              <a:cxn ang="0">
                <a:pos x="37" y="45"/>
              </a:cxn>
              <a:cxn ang="0">
                <a:pos x="37" y="24"/>
              </a:cxn>
              <a:cxn ang="0">
                <a:pos x="39" y="24"/>
              </a:cxn>
              <a:cxn ang="0">
                <a:pos x="39" y="44"/>
              </a:cxn>
              <a:cxn ang="0">
                <a:pos x="43" y="41"/>
              </a:cxn>
              <a:cxn ang="0">
                <a:pos x="50" y="38"/>
              </a:cxn>
              <a:cxn ang="0">
                <a:pos x="39" y="47"/>
              </a:cxn>
              <a:cxn ang="0">
                <a:pos x="39" y="65"/>
              </a:cxn>
              <a:cxn ang="0">
                <a:pos x="46" y="60"/>
              </a:cxn>
              <a:cxn ang="0">
                <a:pos x="57" y="54"/>
              </a:cxn>
              <a:cxn ang="0">
                <a:pos x="39" y="69"/>
              </a:cxn>
              <a:cxn ang="0">
                <a:pos x="39" y="87"/>
              </a:cxn>
              <a:cxn ang="0">
                <a:pos x="49" y="78"/>
              </a:cxn>
              <a:cxn ang="0">
                <a:pos x="64" y="70"/>
              </a:cxn>
              <a:cxn ang="0">
                <a:pos x="39" y="91"/>
              </a:cxn>
              <a:cxn ang="0">
                <a:pos x="39" y="106"/>
              </a:cxn>
              <a:cxn ang="0">
                <a:pos x="39" y="106"/>
              </a:cxn>
              <a:cxn ang="0">
                <a:pos x="39" y="118"/>
              </a:cxn>
              <a:cxn ang="0">
                <a:pos x="45" y="118"/>
              </a:cxn>
              <a:cxn ang="0">
                <a:pos x="45" y="107"/>
              </a:cxn>
              <a:cxn ang="0">
                <a:pos x="72" y="74"/>
              </a:cxn>
              <a:cxn ang="0">
                <a:pos x="72" y="74"/>
              </a:cxn>
              <a:cxn ang="0">
                <a:pos x="38" y="0"/>
              </a:cxn>
            </a:cxnLst>
            <a:rect l="0" t="0" r="r" b="b"/>
            <a:pathLst>
              <a:path w="74" h="118">
                <a:moveTo>
                  <a:pt x="38" y="0"/>
                </a:moveTo>
                <a:cubicBezTo>
                  <a:pt x="38" y="0"/>
                  <a:pt x="0" y="53"/>
                  <a:pt x="4" y="75"/>
                </a:cubicBezTo>
                <a:cubicBezTo>
                  <a:pt x="4" y="75"/>
                  <a:pt x="4" y="75"/>
                  <a:pt x="4" y="75"/>
                </a:cubicBezTo>
                <a:cubicBezTo>
                  <a:pt x="4" y="93"/>
                  <a:pt x="19" y="108"/>
                  <a:pt x="37" y="108"/>
                </a:cubicBezTo>
                <a:cubicBezTo>
                  <a:pt x="37" y="91"/>
                  <a:pt x="37" y="91"/>
                  <a:pt x="37" y="91"/>
                </a:cubicBezTo>
                <a:cubicBezTo>
                  <a:pt x="12" y="70"/>
                  <a:pt x="12" y="70"/>
                  <a:pt x="12" y="70"/>
                </a:cubicBezTo>
                <a:cubicBezTo>
                  <a:pt x="12" y="70"/>
                  <a:pt x="25" y="76"/>
                  <a:pt x="27" y="78"/>
                </a:cubicBezTo>
                <a:cubicBezTo>
                  <a:pt x="29" y="80"/>
                  <a:pt x="34" y="85"/>
                  <a:pt x="37" y="87"/>
                </a:cubicBezTo>
                <a:cubicBezTo>
                  <a:pt x="37" y="70"/>
                  <a:pt x="37" y="70"/>
                  <a:pt x="37" y="70"/>
                </a:cubicBezTo>
                <a:cubicBezTo>
                  <a:pt x="18" y="54"/>
                  <a:pt x="18" y="54"/>
                  <a:pt x="18" y="54"/>
                </a:cubicBezTo>
                <a:cubicBezTo>
                  <a:pt x="18" y="54"/>
                  <a:pt x="26" y="58"/>
                  <a:pt x="30" y="60"/>
                </a:cubicBezTo>
                <a:cubicBezTo>
                  <a:pt x="32" y="61"/>
                  <a:pt x="35" y="64"/>
                  <a:pt x="37" y="66"/>
                </a:cubicBezTo>
                <a:cubicBezTo>
                  <a:pt x="37" y="48"/>
                  <a:pt x="37" y="48"/>
                  <a:pt x="37" y="48"/>
                </a:cubicBezTo>
                <a:cubicBezTo>
                  <a:pt x="26" y="38"/>
                  <a:pt x="26" y="38"/>
                  <a:pt x="26" y="38"/>
                </a:cubicBezTo>
                <a:cubicBezTo>
                  <a:pt x="26" y="38"/>
                  <a:pt x="32" y="41"/>
                  <a:pt x="33" y="41"/>
                </a:cubicBezTo>
                <a:cubicBezTo>
                  <a:pt x="34" y="42"/>
                  <a:pt x="36" y="44"/>
                  <a:pt x="37" y="45"/>
                </a:cubicBezTo>
                <a:cubicBezTo>
                  <a:pt x="37" y="24"/>
                  <a:pt x="37" y="24"/>
                  <a:pt x="37" y="24"/>
                </a:cubicBezTo>
                <a:cubicBezTo>
                  <a:pt x="39" y="24"/>
                  <a:pt x="39" y="24"/>
                  <a:pt x="39" y="24"/>
                </a:cubicBezTo>
                <a:cubicBezTo>
                  <a:pt x="39" y="44"/>
                  <a:pt x="39" y="44"/>
                  <a:pt x="39" y="44"/>
                </a:cubicBezTo>
                <a:cubicBezTo>
                  <a:pt x="40" y="43"/>
                  <a:pt x="42" y="42"/>
                  <a:pt x="43" y="41"/>
                </a:cubicBezTo>
                <a:cubicBezTo>
                  <a:pt x="44" y="41"/>
                  <a:pt x="50" y="38"/>
                  <a:pt x="50" y="38"/>
                </a:cubicBezTo>
                <a:cubicBezTo>
                  <a:pt x="39" y="47"/>
                  <a:pt x="39" y="47"/>
                  <a:pt x="39" y="47"/>
                </a:cubicBezTo>
                <a:cubicBezTo>
                  <a:pt x="39" y="65"/>
                  <a:pt x="39" y="65"/>
                  <a:pt x="39" y="65"/>
                </a:cubicBezTo>
                <a:cubicBezTo>
                  <a:pt x="41" y="64"/>
                  <a:pt x="44" y="61"/>
                  <a:pt x="46" y="60"/>
                </a:cubicBezTo>
                <a:cubicBezTo>
                  <a:pt x="50" y="58"/>
                  <a:pt x="57" y="54"/>
                  <a:pt x="57" y="54"/>
                </a:cubicBezTo>
                <a:cubicBezTo>
                  <a:pt x="39" y="69"/>
                  <a:pt x="39" y="69"/>
                  <a:pt x="39" y="69"/>
                </a:cubicBezTo>
                <a:cubicBezTo>
                  <a:pt x="39" y="87"/>
                  <a:pt x="39" y="87"/>
                  <a:pt x="39" y="87"/>
                </a:cubicBezTo>
                <a:cubicBezTo>
                  <a:pt x="42" y="85"/>
                  <a:pt x="47" y="80"/>
                  <a:pt x="49" y="78"/>
                </a:cubicBezTo>
                <a:cubicBezTo>
                  <a:pt x="51" y="76"/>
                  <a:pt x="64" y="70"/>
                  <a:pt x="64" y="70"/>
                </a:cubicBezTo>
                <a:cubicBezTo>
                  <a:pt x="39" y="91"/>
                  <a:pt x="39" y="91"/>
                  <a:pt x="39" y="91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9" y="118"/>
                  <a:pt x="39" y="118"/>
                  <a:pt x="39" y="118"/>
                </a:cubicBezTo>
                <a:cubicBezTo>
                  <a:pt x="45" y="118"/>
                  <a:pt x="45" y="118"/>
                  <a:pt x="45" y="118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61" y="104"/>
                  <a:pt x="72" y="90"/>
                  <a:pt x="72" y="74"/>
                </a:cubicBezTo>
                <a:cubicBezTo>
                  <a:pt x="72" y="74"/>
                  <a:pt x="72" y="74"/>
                  <a:pt x="72" y="74"/>
                </a:cubicBezTo>
                <a:cubicBezTo>
                  <a:pt x="74" y="51"/>
                  <a:pt x="38" y="0"/>
                  <a:pt x="38" y="0"/>
                </a:cubicBezTo>
                <a:close/>
              </a:path>
            </a:pathLst>
          </a:custGeom>
          <a:noFill/>
          <a:ln w="12700">
            <a:solidFill>
              <a:srgbClr val="0070C0"/>
            </a:solidFill>
            <a:round/>
            <a:headEnd/>
            <a:tailEnd/>
          </a:ln>
        </p:spPr>
        <p:txBody>
          <a:bodyPr vert="horz" wrap="square" lIns="98694" tIns="49347" rIns="98694" bIns="49347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86912" fontAlgn="base">
              <a:spcBef>
                <a:spcPct val="0"/>
              </a:spcBef>
              <a:spcAft>
                <a:spcPct val="0"/>
              </a:spcAft>
            </a:pPr>
            <a:endParaRPr lang="en-GB" sz="205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3" name="Freeform 68"/>
          <p:cNvSpPr>
            <a:spLocks noChangeAspect="1"/>
          </p:cNvSpPr>
          <p:nvPr/>
        </p:nvSpPr>
        <p:spPr bwMode="auto">
          <a:xfrm rot="4100333">
            <a:off x="1351304" y="2780678"/>
            <a:ext cx="231758" cy="536027"/>
          </a:xfrm>
          <a:custGeom>
            <a:avLst/>
            <a:gdLst/>
            <a:ahLst/>
            <a:cxnLst>
              <a:cxn ang="0">
                <a:pos x="38" y="0"/>
              </a:cxn>
              <a:cxn ang="0">
                <a:pos x="4" y="75"/>
              </a:cxn>
              <a:cxn ang="0">
                <a:pos x="4" y="75"/>
              </a:cxn>
              <a:cxn ang="0">
                <a:pos x="37" y="108"/>
              </a:cxn>
              <a:cxn ang="0">
                <a:pos x="37" y="91"/>
              </a:cxn>
              <a:cxn ang="0">
                <a:pos x="12" y="70"/>
              </a:cxn>
              <a:cxn ang="0">
                <a:pos x="27" y="78"/>
              </a:cxn>
              <a:cxn ang="0">
                <a:pos x="37" y="87"/>
              </a:cxn>
              <a:cxn ang="0">
                <a:pos x="37" y="70"/>
              </a:cxn>
              <a:cxn ang="0">
                <a:pos x="18" y="54"/>
              </a:cxn>
              <a:cxn ang="0">
                <a:pos x="30" y="60"/>
              </a:cxn>
              <a:cxn ang="0">
                <a:pos x="37" y="66"/>
              </a:cxn>
              <a:cxn ang="0">
                <a:pos x="37" y="48"/>
              </a:cxn>
              <a:cxn ang="0">
                <a:pos x="26" y="38"/>
              </a:cxn>
              <a:cxn ang="0">
                <a:pos x="33" y="41"/>
              </a:cxn>
              <a:cxn ang="0">
                <a:pos x="37" y="45"/>
              </a:cxn>
              <a:cxn ang="0">
                <a:pos x="37" y="24"/>
              </a:cxn>
              <a:cxn ang="0">
                <a:pos x="39" y="24"/>
              </a:cxn>
              <a:cxn ang="0">
                <a:pos x="39" y="44"/>
              </a:cxn>
              <a:cxn ang="0">
                <a:pos x="43" y="41"/>
              </a:cxn>
              <a:cxn ang="0">
                <a:pos x="50" y="38"/>
              </a:cxn>
              <a:cxn ang="0">
                <a:pos x="39" y="47"/>
              </a:cxn>
              <a:cxn ang="0">
                <a:pos x="39" y="65"/>
              </a:cxn>
              <a:cxn ang="0">
                <a:pos x="46" y="60"/>
              </a:cxn>
              <a:cxn ang="0">
                <a:pos x="57" y="54"/>
              </a:cxn>
              <a:cxn ang="0">
                <a:pos x="39" y="69"/>
              </a:cxn>
              <a:cxn ang="0">
                <a:pos x="39" y="87"/>
              </a:cxn>
              <a:cxn ang="0">
                <a:pos x="49" y="78"/>
              </a:cxn>
              <a:cxn ang="0">
                <a:pos x="64" y="70"/>
              </a:cxn>
              <a:cxn ang="0">
                <a:pos x="39" y="91"/>
              </a:cxn>
              <a:cxn ang="0">
                <a:pos x="39" y="106"/>
              </a:cxn>
              <a:cxn ang="0">
                <a:pos x="39" y="106"/>
              </a:cxn>
              <a:cxn ang="0">
                <a:pos x="39" y="118"/>
              </a:cxn>
              <a:cxn ang="0">
                <a:pos x="45" y="118"/>
              </a:cxn>
              <a:cxn ang="0">
                <a:pos x="45" y="107"/>
              </a:cxn>
              <a:cxn ang="0">
                <a:pos x="72" y="74"/>
              </a:cxn>
              <a:cxn ang="0">
                <a:pos x="72" y="74"/>
              </a:cxn>
              <a:cxn ang="0">
                <a:pos x="38" y="0"/>
              </a:cxn>
            </a:cxnLst>
            <a:rect l="0" t="0" r="r" b="b"/>
            <a:pathLst>
              <a:path w="74" h="118">
                <a:moveTo>
                  <a:pt x="38" y="0"/>
                </a:moveTo>
                <a:cubicBezTo>
                  <a:pt x="38" y="0"/>
                  <a:pt x="0" y="53"/>
                  <a:pt x="4" y="75"/>
                </a:cubicBezTo>
                <a:cubicBezTo>
                  <a:pt x="4" y="75"/>
                  <a:pt x="4" y="75"/>
                  <a:pt x="4" y="75"/>
                </a:cubicBezTo>
                <a:cubicBezTo>
                  <a:pt x="4" y="93"/>
                  <a:pt x="19" y="108"/>
                  <a:pt x="37" y="108"/>
                </a:cubicBezTo>
                <a:cubicBezTo>
                  <a:pt x="37" y="91"/>
                  <a:pt x="37" y="91"/>
                  <a:pt x="37" y="91"/>
                </a:cubicBezTo>
                <a:cubicBezTo>
                  <a:pt x="12" y="70"/>
                  <a:pt x="12" y="70"/>
                  <a:pt x="12" y="70"/>
                </a:cubicBezTo>
                <a:cubicBezTo>
                  <a:pt x="12" y="70"/>
                  <a:pt x="25" y="76"/>
                  <a:pt x="27" y="78"/>
                </a:cubicBezTo>
                <a:cubicBezTo>
                  <a:pt x="29" y="80"/>
                  <a:pt x="34" y="85"/>
                  <a:pt x="37" y="87"/>
                </a:cubicBezTo>
                <a:cubicBezTo>
                  <a:pt x="37" y="70"/>
                  <a:pt x="37" y="70"/>
                  <a:pt x="37" y="70"/>
                </a:cubicBezTo>
                <a:cubicBezTo>
                  <a:pt x="18" y="54"/>
                  <a:pt x="18" y="54"/>
                  <a:pt x="18" y="54"/>
                </a:cubicBezTo>
                <a:cubicBezTo>
                  <a:pt x="18" y="54"/>
                  <a:pt x="26" y="58"/>
                  <a:pt x="30" y="60"/>
                </a:cubicBezTo>
                <a:cubicBezTo>
                  <a:pt x="32" y="61"/>
                  <a:pt x="35" y="64"/>
                  <a:pt x="37" y="66"/>
                </a:cubicBezTo>
                <a:cubicBezTo>
                  <a:pt x="37" y="48"/>
                  <a:pt x="37" y="48"/>
                  <a:pt x="37" y="48"/>
                </a:cubicBezTo>
                <a:cubicBezTo>
                  <a:pt x="26" y="38"/>
                  <a:pt x="26" y="38"/>
                  <a:pt x="26" y="38"/>
                </a:cubicBezTo>
                <a:cubicBezTo>
                  <a:pt x="26" y="38"/>
                  <a:pt x="32" y="41"/>
                  <a:pt x="33" y="41"/>
                </a:cubicBezTo>
                <a:cubicBezTo>
                  <a:pt x="34" y="42"/>
                  <a:pt x="36" y="44"/>
                  <a:pt x="37" y="45"/>
                </a:cubicBezTo>
                <a:cubicBezTo>
                  <a:pt x="37" y="24"/>
                  <a:pt x="37" y="24"/>
                  <a:pt x="37" y="24"/>
                </a:cubicBezTo>
                <a:cubicBezTo>
                  <a:pt x="39" y="24"/>
                  <a:pt x="39" y="24"/>
                  <a:pt x="39" y="24"/>
                </a:cubicBezTo>
                <a:cubicBezTo>
                  <a:pt x="39" y="44"/>
                  <a:pt x="39" y="44"/>
                  <a:pt x="39" y="44"/>
                </a:cubicBezTo>
                <a:cubicBezTo>
                  <a:pt x="40" y="43"/>
                  <a:pt x="42" y="42"/>
                  <a:pt x="43" y="41"/>
                </a:cubicBezTo>
                <a:cubicBezTo>
                  <a:pt x="44" y="41"/>
                  <a:pt x="50" y="38"/>
                  <a:pt x="50" y="38"/>
                </a:cubicBezTo>
                <a:cubicBezTo>
                  <a:pt x="39" y="47"/>
                  <a:pt x="39" y="47"/>
                  <a:pt x="39" y="47"/>
                </a:cubicBezTo>
                <a:cubicBezTo>
                  <a:pt x="39" y="65"/>
                  <a:pt x="39" y="65"/>
                  <a:pt x="39" y="65"/>
                </a:cubicBezTo>
                <a:cubicBezTo>
                  <a:pt x="41" y="64"/>
                  <a:pt x="44" y="61"/>
                  <a:pt x="46" y="60"/>
                </a:cubicBezTo>
                <a:cubicBezTo>
                  <a:pt x="50" y="58"/>
                  <a:pt x="57" y="54"/>
                  <a:pt x="57" y="54"/>
                </a:cubicBezTo>
                <a:cubicBezTo>
                  <a:pt x="39" y="69"/>
                  <a:pt x="39" y="69"/>
                  <a:pt x="39" y="69"/>
                </a:cubicBezTo>
                <a:cubicBezTo>
                  <a:pt x="39" y="87"/>
                  <a:pt x="39" y="87"/>
                  <a:pt x="39" y="87"/>
                </a:cubicBezTo>
                <a:cubicBezTo>
                  <a:pt x="42" y="85"/>
                  <a:pt x="47" y="80"/>
                  <a:pt x="49" y="78"/>
                </a:cubicBezTo>
                <a:cubicBezTo>
                  <a:pt x="51" y="76"/>
                  <a:pt x="64" y="70"/>
                  <a:pt x="64" y="70"/>
                </a:cubicBezTo>
                <a:cubicBezTo>
                  <a:pt x="39" y="91"/>
                  <a:pt x="39" y="91"/>
                  <a:pt x="39" y="91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9" y="118"/>
                  <a:pt x="39" y="118"/>
                  <a:pt x="39" y="118"/>
                </a:cubicBezTo>
                <a:cubicBezTo>
                  <a:pt x="45" y="118"/>
                  <a:pt x="45" y="118"/>
                  <a:pt x="45" y="118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61" y="104"/>
                  <a:pt x="72" y="90"/>
                  <a:pt x="72" y="74"/>
                </a:cubicBezTo>
                <a:cubicBezTo>
                  <a:pt x="72" y="74"/>
                  <a:pt x="72" y="74"/>
                  <a:pt x="72" y="74"/>
                </a:cubicBezTo>
                <a:cubicBezTo>
                  <a:pt x="74" y="51"/>
                  <a:pt x="38" y="0"/>
                  <a:pt x="38" y="0"/>
                </a:cubicBezTo>
                <a:close/>
              </a:path>
            </a:pathLst>
          </a:custGeom>
          <a:noFill/>
          <a:ln w="12700">
            <a:solidFill>
              <a:srgbClr val="0070C0"/>
            </a:solidFill>
            <a:round/>
            <a:headEnd/>
            <a:tailEnd/>
          </a:ln>
        </p:spPr>
        <p:txBody>
          <a:bodyPr vert="horz" wrap="square" lIns="98694" tIns="49347" rIns="98694" bIns="49347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86912" fontAlgn="base">
              <a:spcBef>
                <a:spcPct val="0"/>
              </a:spcBef>
              <a:spcAft>
                <a:spcPct val="0"/>
              </a:spcAft>
            </a:pPr>
            <a:endParaRPr lang="en-GB" sz="205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4" name="Freeform 68"/>
          <p:cNvSpPr>
            <a:spLocks noChangeAspect="1"/>
          </p:cNvSpPr>
          <p:nvPr/>
        </p:nvSpPr>
        <p:spPr bwMode="auto">
          <a:xfrm rot="3398305">
            <a:off x="815042" y="2308631"/>
            <a:ext cx="259496" cy="478533"/>
          </a:xfrm>
          <a:custGeom>
            <a:avLst/>
            <a:gdLst/>
            <a:ahLst/>
            <a:cxnLst>
              <a:cxn ang="0">
                <a:pos x="38" y="0"/>
              </a:cxn>
              <a:cxn ang="0">
                <a:pos x="4" y="75"/>
              </a:cxn>
              <a:cxn ang="0">
                <a:pos x="4" y="75"/>
              </a:cxn>
              <a:cxn ang="0">
                <a:pos x="37" y="108"/>
              </a:cxn>
              <a:cxn ang="0">
                <a:pos x="37" y="91"/>
              </a:cxn>
              <a:cxn ang="0">
                <a:pos x="12" y="70"/>
              </a:cxn>
              <a:cxn ang="0">
                <a:pos x="27" y="78"/>
              </a:cxn>
              <a:cxn ang="0">
                <a:pos x="37" y="87"/>
              </a:cxn>
              <a:cxn ang="0">
                <a:pos x="37" y="70"/>
              </a:cxn>
              <a:cxn ang="0">
                <a:pos x="18" y="54"/>
              </a:cxn>
              <a:cxn ang="0">
                <a:pos x="30" y="60"/>
              </a:cxn>
              <a:cxn ang="0">
                <a:pos x="37" y="66"/>
              </a:cxn>
              <a:cxn ang="0">
                <a:pos x="37" y="48"/>
              </a:cxn>
              <a:cxn ang="0">
                <a:pos x="26" y="38"/>
              </a:cxn>
              <a:cxn ang="0">
                <a:pos x="33" y="41"/>
              </a:cxn>
              <a:cxn ang="0">
                <a:pos x="37" y="45"/>
              </a:cxn>
              <a:cxn ang="0">
                <a:pos x="37" y="24"/>
              </a:cxn>
              <a:cxn ang="0">
                <a:pos x="39" y="24"/>
              </a:cxn>
              <a:cxn ang="0">
                <a:pos x="39" y="44"/>
              </a:cxn>
              <a:cxn ang="0">
                <a:pos x="43" y="41"/>
              </a:cxn>
              <a:cxn ang="0">
                <a:pos x="50" y="38"/>
              </a:cxn>
              <a:cxn ang="0">
                <a:pos x="39" y="47"/>
              </a:cxn>
              <a:cxn ang="0">
                <a:pos x="39" y="65"/>
              </a:cxn>
              <a:cxn ang="0">
                <a:pos x="46" y="60"/>
              </a:cxn>
              <a:cxn ang="0">
                <a:pos x="57" y="54"/>
              </a:cxn>
              <a:cxn ang="0">
                <a:pos x="39" y="69"/>
              </a:cxn>
              <a:cxn ang="0">
                <a:pos x="39" y="87"/>
              </a:cxn>
              <a:cxn ang="0">
                <a:pos x="49" y="78"/>
              </a:cxn>
              <a:cxn ang="0">
                <a:pos x="64" y="70"/>
              </a:cxn>
              <a:cxn ang="0">
                <a:pos x="39" y="91"/>
              </a:cxn>
              <a:cxn ang="0">
                <a:pos x="39" y="106"/>
              </a:cxn>
              <a:cxn ang="0">
                <a:pos x="39" y="106"/>
              </a:cxn>
              <a:cxn ang="0">
                <a:pos x="39" y="118"/>
              </a:cxn>
              <a:cxn ang="0">
                <a:pos x="45" y="118"/>
              </a:cxn>
              <a:cxn ang="0">
                <a:pos x="45" y="107"/>
              </a:cxn>
              <a:cxn ang="0">
                <a:pos x="72" y="74"/>
              </a:cxn>
              <a:cxn ang="0">
                <a:pos x="72" y="74"/>
              </a:cxn>
              <a:cxn ang="0">
                <a:pos x="38" y="0"/>
              </a:cxn>
            </a:cxnLst>
            <a:rect l="0" t="0" r="r" b="b"/>
            <a:pathLst>
              <a:path w="74" h="118">
                <a:moveTo>
                  <a:pt x="38" y="0"/>
                </a:moveTo>
                <a:cubicBezTo>
                  <a:pt x="38" y="0"/>
                  <a:pt x="0" y="53"/>
                  <a:pt x="4" y="75"/>
                </a:cubicBezTo>
                <a:cubicBezTo>
                  <a:pt x="4" y="75"/>
                  <a:pt x="4" y="75"/>
                  <a:pt x="4" y="75"/>
                </a:cubicBezTo>
                <a:cubicBezTo>
                  <a:pt x="4" y="93"/>
                  <a:pt x="19" y="108"/>
                  <a:pt x="37" y="108"/>
                </a:cubicBezTo>
                <a:cubicBezTo>
                  <a:pt x="37" y="91"/>
                  <a:pt x="37" y="91"/>
                  <a:pt x="37" y="91"/>
                </a:cubicBezTo>
                <a:cubicBezTo>
                  <a:pt x="12" y="70"/>
                  <a:pt x="12" y="70"/>
                  <a:pt x="12" y="70"/>
                </a:cubicBezTo>
                <a:cubicBezTo>
                  <a:pt x="12" y="70"/>
                  <a:pt x="25" y="76"/>
                  <a:pt x="27" y="78"/>
                </a:cubicBezTo>
                <a:cubicBezTo>
                  <a:pt x="29" y="80"/>
                  <a:pt x="34" y="85"/>
                  <a:pt x="37" y="87"/>
                </a:cubicBezTo>
                <a:cubicBezTo>
                  <a:pt x="37" y="70"/>
                  <a:pt x="37" y="70"/>
                  <a:pt x="37" y="70"/>
                </a:cubicBezTo>
                <a:cubicBezTo>
                  <a:pt x="18" y="54"/>
                  <a:pt x="18" y="54"/>
                  <a:pt x="18" y="54"/>
                </a:cubicBezTo>
                <a:cubicBezTo>
                  <a:pt x="18" y="54"/>
                  <a:pt x="26" y="58"/>
                  <a:pt x="30" y="60"/>
                </a:cubicBezTo>
                <a:cubicBezTo>
                  <a:pt x="32" y="61"/>
                  <a:pt x="35" y="64"/>
                  <a:pt x="37" y="66"/>
                </a:cubicBezTo>
                <a:cubicBezTo>
                  <a:pt x="37" y="48"/>
                  <a:pt x="37" y="48"/>
                  <a:pt x="37" y="48"/>
                </a:cubicBezTo>
                <a:cubicBezTo>
                  <a:pt x="26" y="38"/>
                  <a:pt x="26" y="38"/>
                  <a:pt x="26" y="38"/>
                </a:cubicBezTo>
                <a:cubicBezTo>
                  <a:pt x="26" y="38"/>
                  <a:pt x="32" y="41"/>
                  <a:pt x="33" y="41"/>
                </a:cubicBezTo>
                <a:cubicBezTo>
                  <a:pt x="34" y="42"/>
                  <a:pt x="36" y="44"/>
                  <a:pt x="37" y="45"/>
                </a:cubicBezTo>
                <a:cubicBezTo>
                  <a:pt x="37" y="24"/>
                  <a:pt x="37" y="24"/>
                  <a:pt x="37" y="24"/>
                </a:cubicBezTo>
                <a:cubicBezTo>
                  <a:pt x="39" y="24"/>
                  <a:pt x="39" y="24"/>
                  <a:pt x="39" y="24"/>
                </a:cubicBezTo>
                <a:cubicBezTo>
                  <a:pt x="39" y="44"/>
                  <a:pt x="39" y="44"/>
                  <a:pt x="39" y="44"/>
                </a:cubicBezTo>
                <a:cubicBezTo>
                  <a:pt x="40" y="43"/>
                  <a:pt x="42" y="42"/>
                  <a:pt x="43" y="41"/>
                </a:cubicBezTo>
                <a:cubicBezTo>
                  <a:pt x="44" y="41"/>
                  <a:pt x="50" y="38"/>
                  <a:pt x="50" y="38"/>
                </a:cubicBezTo>
                <a:cubicBezTo>
                  <a:pt x="39" y="47"/>
                  <a:pt x="39" y="47"/>
                  <a:pt x="39" y="47"/>
                </a:cubicBezTo>
                <a:cubicBezTo>
                  <a:pt x="39" y="65"/>
                  <a:pt x="39" y="65"/>
                  <a:pt x="39" y="65"/>
                </a:cubicBezTo>
                <a:cubicBezTo>
                  <a:pt x="41" y="64"/>
                  <a:pt x="44" y="61"/>
                  <a:pt x="46" y="60"/>
                </a:cubicBezTo>
                <a:cubicBezTo>
                  <a:pt x="50" y="58"/>
                  <a:pt x="57" y="54"/>
                  <a:pt x="57" y="54"/>
                </a:cubicBezTo>
                <a:cubicBezTo>
                  <a:pt x="39" y="69"/>
                  <a:pt x="39" y="69"/>
                  <a:pt x="39" y="69"/>
                </a:cubicBezTo>
                <a:cubicBezTo>
                  <a:pt x="39" y="87"/>
                  <a:pt x="39" y="87"/>
                  <a:pt x="39" y="87"/>
                </a:cubicBezTo>
                <a:cubicBezTo>
                  <a:pt x="42" y="85"/>
                  <a:pt x="47" y="80"/>
                  <a:pt x="49" y="78"/>
                </a:cubicBezTo>
                <a:cubicBezTo>
                  <a:pt x="51" y="76"/>
                  <a:pt x="64" y="70"/>
                  <a:pt x="64" y="70"/>
                </a:cubicBezTo>
                <a:cubicBezTo>
                  <a:pt x="39" y="91"/>
                  <a:pt x="39" y="91"/>
                  <a:pt x="39" y="91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9" y="118"/>
                  <a:pt x="39" y="118"/>
                  <a:pt x="39" y="118"/>
                </a:cubicBezTo>
                <a:cubicBezTo>
                  <a:pt x="45" y="118"/>
                  <a:pt x="45" y="118"/>
                  <a:pt x="45" y="118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61" y="104"/>
                  <a:pt x="72" y="90"/>
                  <a:pt x="72" y="74"/>
                </a:cubicBezTo>
                <a:cubicBezTo>
                  <a:pt x="72" y="74"/>
                  <a:pt x="72" y="74"/>
                  <a:pt x="72" y="74"/>
                </a:cubicBezTo>
                <a:cubicBezTo>
                  <a:pt x="74" y="51"/>
                  <a:pt x="38" y="0"/>
                  <a:pt x="38" y="0"/>
                </a:cubicBezTo>
                <a:close/>
              </a:path>
            </a:pathLst>
          </a:custGeom>
          <a:noFill/>
          <a:ln w="12700">
            <a:solidFill>
              <a:srgbClr val="0070C0"/>
            </a:solidFill>
            <a:round/>
            <a:headEnd/>
            <a:tailEnd/>
          </a:ln>
          <a:scene3d>
            <a:camera prst="orthographicFront">
              <a:rot lat="0" lon="0" rev="6600000"/>
            </a:camera>
            <a:lightRig rig="threePt" dir="t"/>
          </a:scene3d>
        </p:spPr>
        <p:txBody>
          <a:bodyPr vert="horz" wrap="square" lIns="98694" tIns="49347" rIns="98694" bIns="49347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86912" fontAlgn="base">
              <a:spcBef>
                <a:spcPct val="0"/>
              </a:spcBef>
              <a:spcAft>
                <a:spcPct val="0"/>
              </a:spcAft>
            </a:pPr>
            <a:endParaRPr lang="en-GB" sz="205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5" name="Freeform 68"/>
          <p:cNvSpPr>
            <a:spLocks noChangeAspect="1"/>
          </p:cNvSpPr>
          <p:nvPr/>
        </p:nvSpPr>
        <p:spPr bwMode="auto">
          <a:xfrm rot="3780405">
            <a:off x="792085" y="2551362"/>
            <a:ext cx="231758" cy="531586"/>
          </a:xfrm>
          <a:custGeom>
            <a:avLst/>
            <a:gdLst/>
            <a:ahLst/>
            <a:cxnLst>
              <a:cxn ang="0">
                <a:pos x="38" y="0"/>
              </a:cxn>
              <a:cxn ang="0">
                <a:pos x="4" y="75"/>
              </a:cxn>
              <a:cxn ang="0">
                <a:pos x="4" y="75"/>
              </a:cxn>
              <a:cxn ang="0">
                <a:pos x="37" y="108"/>
              </a:cxn>
              <a:cxn ang="0">
                <a:pos x="37" y="91"/>
              </a:cxn>
              <a:cxn ang="0">
                <a:pos x="12" y="70"/>
              </a:cxn>
              <a:cxn ang="0">
                <a:pos x="27" y="78"/>
              </a:cxn>
              <a:cxn ang="0">
                <a:pos x="37" y="87"/>
              </a:cxn>
              <a:cxn ang="0">
                <a:pos x="37" y="70"/>
              </a:cxn>
              <a:cxn ang="0">
                <a:pos x="18" y="54"/>
              </a:cxn>
              <a:cxn ang="0">
                <a:pos x="30" y="60"/>
              </a:cxn>
              <a:cxn ang="0">
                <a:pos x="37" y="66"/>
              </a:cxn>
              <a:cxn ang="0">
                <a:pos x="37" y="48"/>
              </a:cxn>
              <a:cxn ang="0">
                <a:pos x="26" y="38"/>
              </a:cxn>
              <a:cxn ang="0">
                <a:pos x="33" y="41"/>
              </a:cxn>
              <a:cxn ang="0">
                <a:pos x="37" y="45"/>
              </a:cxn>
              <a:cxn ang="0">
                <a:pos x="37" y="24"/>
              </a:cxn>
              <a:cxn ang="0">
                <a:pos x="39" y="24"/>
              </a:cxn>
              <a:cxn ang="0">
                <a:pos x="39" y="44"/>
              </a:cxn>
              <a:cxn ang="0">
                <a:pos x="43" y="41"/>
              </a:cxn>
              <a:cxn ang="0">
                <a:pos x="50" y="38"/>
              </a:cxn>
              <a:cxn ang="0">
                <a:pos x="39" y="47"/>
              </a:cxn>
              <a:cxn ang="0">
                <a:pos x="39" y="65"/>
              </a:cxn>
              <a:cxn ang="0">
                <a:pos x="46" y="60"/>
              </a:cxn>
              <a:cxn ang="0">
                <a:pos x="57" y="54"/>
              </a:cxn>
              <a:cxn ang="0">
                <a:pos x="39" y="69"/>
              </a:cxn>
              <a:cxn ang="0">
                <a:pos x="39" y="87"/>
              </a:cxn>
              <a:cxn ang="0">
                <a:pos x="49" y="78"/>
              </a:cxn>
              <a:cxn ang="0">
                <a:pos x="64" y="70"/>
              </a:cxn>
              <a:cxn ang="0">
                <a:pos x="39" y="91"/>
              </a:cxn>
              <a:cxn ang="0">
                <a:pos x="39" y="106"/>
              </a:cxn>
              <a:cxn ang="0">
                <a:pos x="39" y="106"/>
              </a:cxn>
              <a:cxn ang="0">
                <a:pos x="39" y="118"/>
              </a:cxn>
              <a:cxn ang="0">
                <a:pos x="45" y="118"/>
              </a:cxn>
              <a:cxn ang="0">
                <a:pos x="45" y="107"/>
              </a:cxn>
              <a:cxn ang="0">
                <a:pos x="72" y="74"/>
              </a:cxn>
              <a:cxn ang="0">
                <a:pos x="72" y="74"/>
              </a:cxn>
              <a:cxn ang="0">
                <a:pos x="38" y="0"/>
              </a:cxn>
            </a:cxnLst>
            <a:rect l="0" t="0" r="r" b="b"/>
            <a:pathLst>
              <a:path w="74" h="118">
                <a:moveTo>
                  <a:pt x="38" y="0"/>
                </a:moveTo>
                <a:cubicBezTo>
                  <a:pt x="38" y="0"/>
                  <a:pt x="0" y="53"/>
                  <a:pt x="4" y="75"/>
                </a:cubicBezTo>
                <a:cubicBezTo>
                  <a:pt x="4" y="75"/>
                  <a:pt x="4" y="75"/>
                  <a:pt x="4" y="75"/>
                </a:cubicBezTo>
                <a:cubicBezTo>
                  <a:pt x="4" y="93"/>
                  <a:pt x="19" y="108"/>
                  <a:pt x="37" y="108"/>
                </a:cubicBezTo>
                <a:cubicBezTo>
                  <a:pt x="37" y="91"/>
                  <a:pt x="37" y="91"/>
                  <a:pt x="37" y="91"/>
                </a:cubicBezTo>
                <a:cubicBezTo>
                  <a:pt x="12" y="70"/>
                  <a:pt x="12" y="70"/>
                  <a:pt x="12" y="70"/>
                </a:cubicBezTo>
                <a:cubicBezTo>
                  <a:pt x="12" y="70"/>
                  <a:pt x="25" y="76"/>
                  <a:pt x="27" y="78"/>
                </a:cubicBezTo>
                <a:cubicBezTo>
                  <a:pt x="29" y="80"/>
                  <a:pt x="34" y="85"/>
                  <a:pt x="37" y="87"/>
                </a:cubicBezTo>
                <a:cubicBezTo>
                  <a:pt x="37" y="70"/>
                  <a:pt x="37" y="70"/>
                  <a:pt x="37" y="70"/>
                </a:cubicBezTo>
                <a:cubicBezTo>
                  <a:pt x="18" y="54"/>
                  <a:pt x="18" y="54"/>
                  <a:pt x="18" y="54"/>
                </a:cubicBezTo>
                <a:cubicBezTo>
                  <a:pt x="18" y="54"/>
                  <a:pt x="26" y="58"/>
                  <a:pt x="30" y="60"/>
                </a:cubicBezTo>
                <a:cubicBezTo>
                  <a:pt x="32" y="61"/>
                  <a:pt x="35" y="64"/>
                  <a:pt x="37" y="66"/>
                </a:cubicBezTo>
                <a:cubicBezTo>
                  <a:pt x="37" y="48"/>
                  <a:pt x="37" y="48"/>
                  <a:pt x="37" y="48"/>
                </a:cubicBezTo>
                <a:cubicBezTo>
                  <a:pt x="26" y="38"/>
                  <a:pt x="26" y="38"/>
                  <a:pt x="26" y="38"/>
                </a:cubicBezTo>
                <a:cubicBezTo>
                  <a:pt x="26" y="38"/>
                  <a:pt x="32" y="41"/>
                  <a:pt x="33" y="41"/>
                </a:cubicBezTo>
                <a:cubicBezTo>
                  <a:pt x="34" y="42"/>
                  <a:pt x="36" y="44"/>
                  <a:pt x="37" y="45"/>
                </a:cubicBezTo>
                <a:cubicBezTo>
                  <a:pt x="37" y="24"/>
                  <a:pt x="37" y="24"/>
                  <a:pt x="37" y="24"/>
                </a:cubicBezTo>
                <a:cubicBezTo>
                  <a:pt x="39" y="24"/>
                  <a:pt x="39" y="24"/>
                  <a:pt x="39" y="24"/>
                </a:cubicBezTo>
                <a:cubicBezTo>
                  <a:pt x="39" y="44"/>
                  <a:pt x="39" y="44"/>
                  <a:pt x="39" y="44"/>
                </a:cubicBezTo>
                <a:cubicBezTo>
                  <a:pt x="40" y="43"/>
                  <a:pt x="42" y="42"/>
                  <a:pt x="43" y="41"/>
                </a:cubicBezTo>
                <a:cubicBezTo>
                  <a:pt x="44" y="41"/>
                  <a:pt x="50" y="38"/>
                  <a:pt x="50" y="38"/>
                </a:cubicBezTo>
                <a:cubicBezTo>
                  <a:pt x="39" y="47"/>
                  <a:pt x="39" y="47"/>
                  <a:pt x="39" y="47"/>
                </a:cubicBezTo>
                <a:cubicBezTo>
                  <a:pt x="39" y="65"/>
                  <a:pt x="39" y="65"/>
                  <a:pt x="39" y="65"/>
                </a:cubicBezTo>
                <a:cubicBezTo>
                  <a:pt x="41" y="64"/>
                  <a:pt x="44" y="61"/>
                  <a:pt x="46" y="60"/>
                </a:cubicBezTo>
                <a:cubicBezTo>
                  <a:pt x="50" y="58"/>
                  <a:pt x="57" y="54"/>
                  <a:pt x="57" y="54"/>
                </a:cubicBezTo>
                <a:cubicBezTo>
                  <a:pt x="39" y="69"/>
                  <a:pt x="39" y="69"/>
                  <a:pt x="39" y="69"/>
                </a:cubicBezTo>
                <a:cubicBezTo>
                  <a:pt x="39" y="87"/>
                  <a:pt x="39" y="87"/>
                  <a:pt x="39" y="87"/>
                </a:cubicBezTo>
                <a:cubicBezTo>
                  <a:pt x="42" y="85"/>
                  <a:pt x="47" y="80"/>
                  <a:pt x="49" y="78"/>
                </a:cubicBezTo>
                <a:cubicBezTo>
                  <a:pt x="51" y="76"/>
                  <a:pt x="64" y="70"/>
                  <a:pt x="64" y="70"/>
                </a:cubicBezTo>
                <a:cubicBezTo>
                  <a:pt x="39" y="91"/>
                  <a:pt x="39" y="91"/>
                  <a:pt x="39" y="91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9" y="118"/>
                  <a:pt x="39" y="118"/>
                  <a:pt x="39" y="118"/>
                </a:cubicBezTo>
                <a:cubicBezTo>
                  <a:pt x="45" y="118"/>
                  <a:pt x="45" y="118"/>
                  <a:pt x="45" y="118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61" y="104"/>
                  <a:pt x="72" y="90"/>
                  <a:pt x="72" y="74"/>
                </a:cubicBezTo>
                <a:cubicBezTo>
                  <a:pt x="72" y="74"/>
                  <a:pt x="72" y="74"/>
                  <a:pt x="72" y="74"/>
                </a:cubicBezTo>
                <a:cubicBezTo>
                  <a:pt x="74" y="51"/>
                  <a:pt x="38" y="0"/>
                  <a:pt x="38" y="0"/>
                </a:cubicBezTo>
                <a:close/>
              </a:path>
            </a:pathLst>
          </a:custGeom>
          <a:noFill/>
          <a:ln w="12700">
            <a:solidFill>
              <a:srgbClr val="0070C0"/>
            </a:solidFill>
            <a:round/>
            <a:headEnd/>
            <a:tailEnd/>
          </a:ln>
          <a:scene3d>
            <a:camera prst="orthographicFront">
              <a:rot lat="0" lon="0" rev="7800000"/>
            </a:camera>
            <a:lightRig rig="threePt" dir="t"/>
          </a:scene3d>
        </p:spPr>
        <p:txBody>
          <a:bodyPr vert="horz" wrap="square" lIns="98694" tIns="49347" rIns="98694" bIns="49347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86912" fontAlgn="base">
              <a:spcBef>
                <a:spcPct val="0"/>
              </a:spcBef>
              <a:spcAft>
                <a:spcPct val="0"/>
              </a:spcAft>
            </a:pPr>
            <a:endParaRPr lang="en-GB" sz="205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6" name="Freeform 68"/>
          <p:cNvSpPr>
            <a:spLocks noChangeAspect="1"/>
          </p:cNvSpPr>
          <p:nvPr/>
        </p:nvSpPr>
        <p:spPr bwMode="auto">
          <a:xfrm rot="4100333">
            <a:off x="786052" y="2804582"/>
            <a:ext cx="231758" cy="536027"/>
          </a:xfrm>
          <a:custGeom>
            <a:avLst/>
            <a:gdLst/>
            <a:ahLst/>
            <a:cxnLst>
              <a:cxn ang="0">
                <a:pos x="38" y="0"/>
              </a:cxn>
              <a:cxn ang="0">
                <a:pos x="4" y="75"/>
              </a:cxn>
              <a:cxn ang="0">
                <a:pos x="4" y="75"/>
              </a:cxn>
              <a:cxn ang="0">
                <a:pos x="37" y="108"/>
              </a:cxn>
              <a:cxn ang="0">
                <a:pos x="37" y="91"/>
              </a:cxn>
              <a:cxn ang="0">
                <a:pos x="12" y="70"/>
              </a:cxn>
              <a:cxn ang="0">
                <a:pos x="27" y="78"/>
              </a:cxn>
              <a:cxn ang="0">
                <a:pos x="37" y="87"/>
              </a:cxn>
              <a:cxn ang="0">
                <a:pos x="37" y="70"/>
              </a:cxn>
              <a:cxn ang="0">
                <a:pos x="18" y="54"/>
              </a:cxn>
              <a:cxn ang="0">
                <a:pos x="30" y="60"/>
              </a:cxn>
              <a:cxn ang="0">
                <a:pos x="37" y="66"/>
              </a:cxn>
              <a:cxn ang="0">
                <a:pos x="37" y="48"/>
              </a:cxn>
              <a:cxn ang="0">
                <a:pos x="26" y="38"/>
              </a:cxn>
              <a:cxn ang="0">
                <a:pos x="33" y="41"/>
              </a:cxn>
              <a:cxn ang="0">
                <a:pos x="37" y="45"/>
              </a:cxn>
              <a:cxn ang="0">
                <a:pos x="37" y="24"/>
              </a:cxn>
              <a:cxn ang="0">
                <a:pos x="39" y="24"/>
              </a:cxn>
              <a:cxn ang="0">
                <a:pos x="39" y="44"/>
              </a:cxn>
              <a:cxn ang="0">
                <a:pos x="43" y="41"/>
              </a:cxn>
              <a:cxn ang="0">
                <a:pos x="50" y="38"/>
              </a:cxn>
              <a:cxn ang="0">
                <a:pos x="39" y="47"/>
              </a:cxn>
              <a:cxn ang="0">
                <a:pos x="39" y="65"/>
              </a:cxn>
              <a:cxn ang="0">
                <a:pos x="46" y="60"/>
              </a:cxn>
              <a:cxn ang="0">
                <a:pos x="57" y="54"/>
              </a:cxn>
              <a:cxn ang="0">
                <a:pos x="39" y="69"/>
              </a:cxn>
              <a:cxn ang="0">
                <a:pos x="39" y="87"/>
              </a:cxn>
              <a:cxn ang="0">
                <a:pos x="49" y="78"/>
              </a:cxn>
              <a:cxn ang="0">
                <a:pos x="64" y="70"/>
              </a:cxn>
              <a:cxn ang="0">
                <a:pos x="39" y="91"/>
              </a:cxn>
              <a:cxn ang="0">
                <a:pos x="39" y="106"/>
              </a:cxn>
              <a:cxn ang="0">
                <a:pos x="39" y="106"/>
              </a:cxn>
              <a:cxn ang="0">
                <a:pos x="39" y="118"/>
              </a:cxn>
              <a:cxn ang="0">
                <a:pos x="45" y="118"/>
              </a:cxn>
              <a:cxn ang="0">
                <a:pos x="45" y="107"/>
              </a:cxn>
              <a:cxn ang="0">
                <a:pos x="72" y="74"/>
              </a:cxn>
              <a:cxn ang="0">
                <a:pos x="72" y="74"/>
              </a:cxn>
              <a:cxn ang="0">
                <a:pos x="38" y="0"/>
              </a:cxn>
            </a:cxnLst>
            <a:rect l="0" t="0" r="r" b="b"/>
            <a:pathLst>
              <a:path w="74" h="118">
                <a:moveTo>
                  <a:pt x="38" y="0"/>
                </a:moveTo>
                <a:cubicBezTo>
                  <a:pt x="38" y="0"/>
                  <a:pt x="0" y="53"/>
                  <a:pt x="4" y="75"/>
                </a:cubicBezTo>
                <a:cubicBezTo>
                  <a:pt x="4" y="75"/>
                  <a:pt x="4" y="75"/>
                  <a:pt x="4" y="75"/>
                </a:cubicBezTo>
                <a:cubicBezTo>
                  <a:pt x="4" y="93"/>
                  <a:pt x="19" y="108"/>
                  <a:pt x="37" y="108"/>
                </a:cubicBezTo>
                <a:cubicBezTo>
                  <a:pt x="37" y="91"/>
                  <a:pt x="37" y="91"/>
                  <a:pt x="37" y="91"/>
                </a:cubicBezTo>
                <a:cubicBezTo>
                  <a:pt x="12" y="70"/>
                  <a:pt x="12" y="70"/>
                  <a:pt x="12" y="70"/>
                </a:cubicBezTo>
                <a:cubicBezTo>
                  <a:pt x="12" y="70"/>
                  <a:pt x="25" y="76"/>
                  <a:pt x="27" y="78"/>
                </a:cubicBezTo>
                <a:cubicBezTo>
                  <a:pt x="29" y="80"/>
                  <a:pt x="34" y="85"/>
                  <a:pt x="37" y="87"/>
                </a:cubicBezTo>
                <a:cubicBezTo>
                  <a:pt x="37" y="70"/>
                  <a:pt x="37" y="70"/>
                  <a:pt x="37" y="70"/>
                </a:cubicBezTo>
                <a:cubicBezTo>
                  <a:pt x="18" y="54"/>
                  <a:pt x="18" y="54"/>
                  <a:pt x="18" y="54"/>
                </a:cubicBezTo>
                <a:cubicBezTo>
                  <a:pt x="18" y="54"/>
                  <a:pt x="26" y="58"/>
                  <a:pt x="30" y="60"/>
                </a:cubicBezTo>
                <a:cubicBezTo>
                  <a:pt x="32" y="61"/>
                  <a:pt x="35" y="64"/>
                  <a:pt x="37" y="66"/>
                </a:cubicBezTo>
                <a:cubicBezTo>
                  <a:pt x="37" y="48"/>
                  <a:pt x="37" y="48"/>
                  <a:pt x="37" y="48"/>
                </a:cubicBezTo>
                <a:cubicBezTo>
                  <a:pt x="26" y="38"/>
                  <a:pt x="26" y="38"/>
                  <a:pt x="26" y="38"/>
                </a:cubicBezTo>
                <a:cubicBezTo>
                  <a:pt x="26" y="38"/>
                  <a:pt x="32" y="41"/>
                  <a:pt x="33" y="41"/>
                </a:cubicBezTo>
                <a:cubicBezTo>
                  <a:pt x="34" y="42"/>
                  <a:pt x="36" y="44"/>
                  <a:pt x="37" y="45"/>
                </a:cubicBezTo>
                <a:cubicBezTo>
                  <a:pt x="37" y="24"/>
                  <a:pt x="37" y="24"/>
                  <a:pt x="37" y="24"/>
                </a:cubicBezTo>
                <a:cubicBezTo>
                  <a:pt x="39" y="24"/>
                  <a:pt x="39" y="24"/>
                  <a:pt x="39" y="24"/>
                </a:cubicBezTo>
                <a:cubicBezTo>
                  <a:pt x="39" y="44"/>
                  <a:pt x="39" y="44"/>
                  <a:pt x="39" y="44"/>
                </a:cubicBezTo>
                <a:cubicBezTo>
                  <a:pt x="40" y="43"/>
                  <a:pt x="42" y="42"/>
                  <a:pt x="43" y="41"/>
                </a:cubicBezTo>
                <a:cubicBezTo>
                  <a:pt x="44" y="41"/>
                  <a:pt x="50" y="38"/>
                  <a:pt x="50" y="38"/>
                </a:cubicBezTo>
                <a:cubicBezTo>
                  <a:pt x="39" y="47"/>
                  <a:pt x="39" y="47"/>
                  <a:pt x="39" y="47"/>
                </a:cubicBezTo>
                <a:cubicBezTo>
                  <a:pt x="39" y="65"/>
                  <a:pt x="39" y="65"/>
                  <a:pt x="39" y="65"/>
                </a:cubicBezTo>
                <a:cubicBezTo>
                  <a:pt x="41" y="64"/>
                  <a:pt x="44" y="61"/>
                  <a:pt x="46" y="60"/>
                </a:cubicBezTo>
                <a:cubicBezTo>
                  <a:pt x="50" y="58"/>
                  <a:pt x="57" y="54"/>
                  <a:pt x="57" y="54"/>
                </a:cubicBezTo>
                <a:cubicBezTo>
                  <a:pt x="39" y="69"/>
                  <a:pt x="39" y="69"/>
                  <a:pt x="39" y="69"/>
                </a:cubicBezTo>
                <a:cubicBezTo>
                  <a:pt x="39" y="87"/>
                  <a:pt x="39" y="87"/>
                  <a:pt x="39" y="87"/>
                </a:cubicBezTo>
                <a:cubicBezTo>
                  <a:pt x="42" y="85"/>
                  <a:pt x="47" y="80"/>
                  <a:pt x="49" y="78"/>
                </a:cubicBezTo>
                <a:cubicBezTo>
                  <a:pt x="51" y="76"/>
                  <a:pt x="64" y="70"/>
                  <a:pt x="64" y="70"/>
                </a:cubicBezTo>
                <a:cubicBezTo>
                  <a:pt x="39" y="91"/>
                  <a:pt x="39" y="91"/>
                  <a:pt x="39" y="91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9" y="118"/>
                  <a:pt x="39" y="118"/>
                  <a:pt x="39" y="118"/>
                </a:cubicBezTo>
                <a:cubicBezTo>
                  <a:pt x="45" y="118"/>
                  <a:pt x="45" y="118"/>
                  <a:pt x="45" y="118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61" y="104"/>
                  <a:pt x="72" y="90"/>
                  <a:pt x="72" y="74"/>
                </a:cubicBezTo>
                <a:cubicBezTo>
                  <a:pt x="72" y="74"/>
                  <a:pt x="72" y="74"/>
                  <a:pt x="72" y="74"/>
                </a:cubicBezTo>
                <a:cubicBezTo>
                  <a:pt x="74" y="51"/>
                  <a:pt x="38" y="0"/>
                  <a:pt x="38" y="0"/>
                </a:cubicBezTo>
                <a:close/>
              </a:path>
            </a:pathLst>
          </a:custGeom>
          <a:noFill/>
          <a:ln w="12700">
            <a:solidFill>
              <a:srgbClr val="0070C0"/>
            </a:solidFill>
            <a:round/>
            <a:headEnd/>
            <a:tailEnd/>
          </a:ln>
          <a:scene3d>
            <a:camera prst="orthographicFront">
              <a:rot lat="0" lon="0" rev="8400000"/>
            </a:camera>
            <a:lightRig rig="threePt" dir="t"/>
          </a:scene3d>
        </p:spPr>
        <p:txBody>
          <a:bodyPr vert="horz" wrap="square" lIns="98694" tIns="49347" rIns="98694" bIns="49347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86912" fontAlgn="base">
              <a:spcBef>
                <a:spcPct val="0"/>
              </a:spcBef>
              <a:spcAft>
                <a:spcPct val="0"/>
              </a:spcAft>
            </a:pPr>
            <a:endParaRPr lang="en-GB" sz="205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693576" y="4375474"/>
            <a:ext cx="4716138" cy="1204326"/>
          </a:xfrm>
          <a:prstGeom prst="rect">
            <a:avLst/>
          </a:prstGeom>
        </p:spPr>
        <p:txBody>
          <a:bodyPr wrap="square" lIns="72000" tIns="108000" rIns="36000" bIns="0" anchor="t">
            <a:noAutofit/>
          </a:bodyPr>
          <a:lstStyle/>
          <a:p>
            <a:pPr marL="171450" lvl="0" indent="-171450">
              <a:lnSpc>
                <a:spcPts val="2000"/>
              </a:lnSpc>
              <a:buClr>
                <a:srgbClr val="F5750B"/>
              </a:buClr>
              <a:buFont typeface="Arial" panose="020B0604020202020204" pitchFamily="34" charset="0"/>
              <a:buChar char="•"/>
            </a:pPr>
            <a:r>
              <a:rPr lang="ru-RU" sz="1400" dirty="0" smtClean="0"/>
              <a:t>оборудование</a:t>
            </a:r>
            <a:r>
              <a:rPr lang="ru-RU" sz="1400" dirty="0"/>
              <a:t>, предназначенное для осуществления оптовой и розничной торговой деятельности;</a:t>
            </a:r>
          </a:p>
          <a:p>
            <a:pPr marL="171450" lvl="0" indent="-171450">
              <a:lnSpc>
                <a:spcPts val="2000"/>
              </a:lnSpc>
              <a:buClr>
                <a:srgbClr val="F5750B"/>
              </a:buClr>
              <a:buFont typeface="Arial" panose="020B0604020202020204" pitchFamily="34" charset="0"/>
              <a:buChar char="•"/>
            </a:pPr>
            <a:r>
              <a:rPr lang="ru-RU" sz="1400" dirty="0" smtClean="0"/>
              <a:t>водные </a:t>
            </a:r>
            <a:r>
              <a:rPr lang="ru-RU" sz="1400" dirty="0"/>
              <a:t>суда;</a:t>
            </a:r>
          </a:p>
          <a:p>
            <a:pPr marL="171450" lvl="0" indent="-171450">
              <a:lnSpc>
                <a:spcPts val="2000"/>
              </a:lnSpc>
              <a:buClr>
                <a:srgbClr val="F5750B"/>
              </a:buClr>
              <a:buFont typeface="Arial" panose="020B0604020202020204" pitchFamily="34" charset="0"/>
              <a:buChar char="•"/>
            </a:pPr>
            <a:r>
              <a:rPr lang="ru-RU" sz="1400" dirty="0" smtClean="0"/>
              <a:t>воздушные </a:t>
            </a:r>
            <a:r>
              <a:rPr lang="ru-RU" sz="1400" dirty="0"/>
              <a:t>суда и другая авиационная техника;</a:t>
            </a:r>
          </a:p>
          <a:p>
            <a:pPr marL="171450" lvl="0" indent="-171450">
              <a:lnSpc>
                <a:spcPts val="2000"/>
              </a:lnSpc>
              <a:buClr>
                <a:srgbClr val="F5750B"/>
              </a:buClr>
              <a:buFont typeface="Arial" panose="020B0604020202020204" pitchFamily="34" charset="0"/>
              <a:buChar char="•"/>
            </a:pPr>
            <a:r>
              <a:rPr lang="ru-RU" sz="1400" dirty="0" smtClean="0"/>
              <a:t>подвижной </a:t>
            </a:r>
            <a:r>
              <a:rPr lang="ru-RU" sz="1400" dirty="0"/>
              <a:t>состав железнодорожного </a:t>
            </a:r>
            <a:r>
              <a:rPr lang="ru-RU" sz="1400" dirty="0" smtClean="0"/>
              <a:t>транспорта</a:t>
            </a:r>
            <a:r>
              <a:rPr lang="en-US" sz="1400" dirty="0" smtClean="0"/>
              <a:t>;</a:t>
            </a:r>
          </a:p>
          <a:p>
            <a:pPr marL="171450" indent="-171450">
              <a:lnSpc>
                <a:spcPts val="2000"/>
              </a:lnSpc>
              <a:buClr>
                <a:srgbClr val="F5750B"/>
              </a:buClr>
              <a:buFont typeface="Arial" panose="020B0604020202020204" pitchFamily="34" charset="0"/>
              <a:buChar char="•"/>
            </a:pPr>
            <a:r>
              <a:rPr lang="ru-RU" sz="1400" dirty="0"/>
              <a:t>транспортные средства, самоходные машины и другие виды техники, на которые оформляются паспорт транспортного средства или паспорт самоходной машины и других видов техники (электронный паспорт транспортного средства или электронный паспорт самоходной машины и других видов техники), а также навесное, прицепное оборудование к указанным видам техники</a:t>
            </a:r>
            <a:r>
              <a:rPr lang="ru-RU" sz="1400" dirty="0" smtClean="0"/>
              <a:t>;</a:t>
            </a:r>
            <a:endParaRPr lang="ru-RU" sz="14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1893972" y="4422357"/>
            <a:ext cx="5154528" cy="1366145"/>
          </a:xfrm>
          <a:prstGeom prst="rect">
            <a:avLst/>
          </a:prstGeom>
        </p:spPr>
        <p:txBody>
          <a:bodyPr wrap="square" lIns="72000" tIns="108000" rIns="36000" bIns="0" anchor="t">
            <a:noAutofit/>
          </a:bodyPr>
          <a:lstStyle/>
          <a:p>
            <a:pPr marL="171450" indent="-171450" defTabSz="957263">
              <a:lnSpc>
                <a:spcPct val="106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300" dirty="0" smtClean="0"/>
              <a:t>Субъект </a:t>
            </a:r>
            <a:r>
              <a:rPr lang="ru-RU" sz="1300" dirty="0"/>
              <a:t>индивидуального и малого предпринимательства (ИМП</a:t>
            </a:r>
            <a:r>
              <a:rPr lang="ru-RU" sz="1300" dirty="0" smtClean="0"/>
              <a:t>)**</a:t>
            </a:r>
          </a:p>
          <a:p>
            <a:pPr marL="171450" indent="-171450" defTabSz="957263">
              <a:lnSpc>
                <a:spcPct val="106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300" dirty="0"/>
              <a:t>Лизингополучатель зарегистрирован в качестве сельскохозяйственного производственного кооператива или сельскохозяйственного потребительского </a:t>
            </a:r>
            <a:r>
              <a:rPr lang="ru-RU" sz="1300" dirty="0" smtClean="0"/>
              <a:t>кооператива </a:t>
            </a:r>
            <a:r>
              <a:rPr lang="ru-RU" sz="1300" dirty="0"/>
              <a:t>или является юридическим лицом или индивидуальным предпринимателем – членом такого кооператива</a:t>
            </a:r>
          </a:p>
        </p:txBody>
      </p:sp>
    </p:spTree>
    <p:extLst>
      <p:ext uri="{BB962C8B-B14F-4D97-AF65-F5344CB8AC3E}">
        <p14:creationId xmlns:p14="http://schemas.microsoft.com/office/powerpoint/2010/main" val="32065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Заполнение анкеты соответствия программе льготного лизинга оборудования</a:t>
            </a: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901579"/>
              </p:ext>
            </p:extLst>
          </p:nvPr>
        </p:nvGraphicFramePr>
        <p:xfrm>
          <a:off x="293912" y="1299262"/>
          <a:ext cx="11830158" cy="7127495"/>
        </p:xfrm>
        <a:graphic>
          <a:graphicData uri="http://schemas.openxmlformats.org/drawingml/2006/table">
            <a:tbl>
              <a:tblPr/>
              <a:tblGrid>
                <a:gridCol w="10878995"/>
                <a:gridCol w="951163"/>
              </a:tblGrid>
              <a:tr h="1428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1. Источник получения информации о программе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8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2. Общая информация о клиенте: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наименование Клиента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ИНН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ФИО и должность контактного лица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телефон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факс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мобильный телефон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адрес </a:t>
                      </a:r>
                      <a:r>
                        <a:rPr lang="en-US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web </a:t>
                      </a:r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сайта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адрес электронной почты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3. Общие сведения о результатах финансово-хозяйственной деятельности: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размер годовой выручки за отчетный год, предшествующий последнему отчетному году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размер выручки за последний отчетный период текущего года (напр.: 3 мес., 6 мес., 9 мес.; тыс. руб.)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чистая прибыль за отчетный год, предшествующий последнему отчетному году (тыс. руб.)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чистая прибыль за последний отчетный год (тыс. руб.)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чистая прибыль за последний отчетный период текущего года (напр.: 3 мес., 6 мес., 9 мес.; тыс. руб.)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валюта баланса (активы всего) на последний отчетный период текущего года (тыс. руб.)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3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4. Имеются ли за 3 истекших календарных года и в течение текущего календарного года в структуре выручки (по основному виду деятельности  и/или прочих доходов) доходы, связанные с: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деятельностью в роли кредитный организации, страховой организации (за исключением потребительских кооперативов), инвестиционного фонда, негосударственного пенсионного фонда, профессионального участника рынка ценных бумаг, ломбарда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деятельностью в роли участниками соглашений о разделе продукции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предпринимательской деятельностью в сфере игорного бизнеса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производством и (или) реализацией подакцизных товаров, а также добычей и (или) реализацией полезных ископаемых, за исключением общераспространенных полезных ископаемых (в соответствии с региональным перечнем видов полезных ископаемых, относимых к общераспространенным)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5. Планируемый предмет лизинга: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наименование предмета лизинга 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наименование производителя предмета лизинга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страна производства предмета лизинга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поставщик предмета лизинга (наименование)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количество единиц предмета лизинга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цена за единицу предмета лизинга (тыс. руб.)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требуется ли ввод в эксплуатацию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6. Ожидаемые условия по лизинговой сделке: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размер аванса (в процентах от стоимости предмета лизинга, не менее 10%)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срок (в месяцах)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7. Ожидаемые сроки: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заключения договора купли-продажи (месяц, год)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effectLst/>
                          <a:latin typeface="Calibri Light" panose="020F0302020204030204" pitchFamily="34" charset="0"/>
                        </a:rPr>
                        <a:t>подписания акта приема-передачи предмета лизинга (месяц, год)</a:t>
                      </a:r>
                    </a:p>
                  </a:txBody>
                  <a:tcPr marL="149840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40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Заголовок 1"/>
          <p:cNvSpPr>
            <a:spLocks noGrp="1"/>
          </p:cNvSpPr>
          <p:nvPr>
            <p:ph type="title"/>
          </p:nvPr>
        </p:nvSpPr>
        <p:spPr>
          <a:xfrm>
            <a:off x="2844799" y="228781"/>
            <a:ext cx="9409903" cy="698685"/>
          </a:xfrm>
        </p:spPr>
        <p:txBody>
          <a:bodyPr/>
          <a:lstStyle/>
          <a:p>
            <a:r>
              <a:rPr lang="ru-RU" sz="2400" dirty="0" smtClean="0"/>
              <a:t>Контактная информация</a:t>
            </a:r>
            <a:endParaRPr lang="ru-RU" sz="2400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518554" y="2218244"/>
            <a:ext cx="3222802" cy="2120565"/>
            <a:chOff x="4855019" y="5281613"/>
            <a:chExt cx="3545082" cy="2332621"/>
          </a:xfrm>
          <a:noFill/>
        </p:grpSpPr>
        <p:sp>
          <p:nvSpPr>
            <p:cNvPr id="2" name="Прямоугольник 1"/>
            <p:cNvSpPr/>
            <p:nvPr/>
          </p:nvSpPr>
          <p:spPr>
            <a:xfrm>
              <a:off x="4855019" y="5281613"/>
              <a:ext cx="3525611" cy="2323519"/>
            </a:xfrm>
            <a:prstGeom prst="rect">
              <a:avLst/>
            </a:prstGeom>
            <a:grpFill/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939502" y="5396671"/>
              <a:ext cx="3460599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srgbClr val="1F4E79"/>
                  </a:solidFill>
                </a:rPr>
                <a:t>Гончарова</a:t>
              </a:r>
              <a:endParaRPr lang="ru-RU" sz="1600" b="1" dirty="0" smtClean="0">
                <a:solidFill>
                  <a:srgbClr val="1F4E79"/>
                </a:solidFill>
              </a:endParaRPr>
            </a:p>
            <a:p>
              <a:r>
                <a:rPr lang="ru-RU" sz="1600" b="1" dirty="0" smtClean="0">
                  <a:solidFill>
                    <a:srgbClr val="1F4E79"/>
                  </a:solidFill>
                </a:rPr>
                <a:t>Татьяна Вячеславовна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923605" y="6981138"/>
              <a:ext cx="3425925" cy="63309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70C0"/>
                  </a:solidFill>
                </a:rPr>
                <a:t>TGoncharova@corpmsp.ru</a:t>
              </a:r>
            </a:p>
            <a:p>
              <a:r>
                <a:rPr lang="ru-RU" sz="1400" dirty="0"/>
                <a:t>Тел.: +7 (495) 698-98-00 (доб. </a:t>
              </a:r>
              <a:r>
                <a:rPr lang="ru-RU" sz="1400" dirty="0" smtClean="0"/>
                <a:t>204)</a:t>
              </a:r>
              <a:endParaRPr lang="ru-RU" sz="1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23605" y="5981445"/>
              <a:ext cx="3472830" cy="10055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endParaRPr lang="ru-RU" sz="1200" dirty="0" smtClean="0"/>
            </a:p>
            <a:p>
              <a:r>
                <a:rPr lang="ru-RU" sz="1200" dirty="0" smtClean="0"/>
                <a:t>Руководитель Дирекции </a:t>
              </a:r>
              <a:r>
                <a:rPr lang="ru-RU" sz="1200" dirty="0"/>
                <a:t>по управлению дочерними и зависимыми лизинговыми компаниями и </a:t>
              </a:r>
              <a:r>
                <a:rPr lang="ru-RU" sz="1200" dirty="0" smtClean="0"/>
                <a:t>инвестициям</a:t>
              </a:r>
              <a:endParaRPr lang="ru-RU" sz="1200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4445141" y="2218244"/>
            <a:ext cx="3204000" cy="2113216"/>
            <a:chOff x="1110178" y="5281613"/>
            <a:chExt cx="3524400" cy="2324537"/>
          </a:xfrm>
          <a:noFill/>
        </p:grpSpPr>
        <p:sp>
          <p:nvSpPr>
            <p:cNvPr id="105" name="Прямоугольник 104"/>
            <p:cNvSpPr/>
            <p:nvPr/>
          </p:nvSpPr>
          <p:spPr>
            <a:xfrm>
              <a:off x="1110178" y="5281613"/>
              <a:ext cx="3524400" cy="2324537"/>
            </a:xfrm>
            <a:prstGeom prst="rect">
              <a:avLst/>
            </a:prstGeom>
            <a:grpFill/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u="sng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194664" y="5396671"/>
              <a:ext cx="2745964" cy="64325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srgbClr val="1F4E79"/>
                  </a:solidFill>
                </a:rPr>
                <a:t>Березина</a:t>
              </a:r>
            </a:p>
            <a:p>
              <a:r>
                <a:rPr lang="ru-RU" sz="1600" b="1" dirty="0" smtClean="0">
                  <a:solidFill>
                    <a:srgbClr val="1F4E79"/>
                  </a:solidFill>
                </a:rPr>
                <a:t>Светлана Алексеевна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178766" y="6981138"/>
              <a:ext cx="3426957" cy="57554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solidFill>
                    <a:srgbClr val="0070C0"/>
                  </a:solidFill>
                </a:rPr>
                <a:t>SBerezina@corpmsp.ru</a:t>
              </a:r>
              <a:endParaRPr lang="en-US" sz="1400" dirty="0" smtClean="0">
                <a:solidFill>
                  <a:srgbClr val="0070C0"/>
                </a:solidFill>
              </a:endParaRPr>
            </a:p>
            <a:p>
              <a:r>
                <a:rPr lang="ru-RU" sz="1400" dirty="0" smtClean="0"/>
                <a:t>Тел.: +7 (495) 698-98-00 (доб. 192)</a:t>
              </a:r>
              <a:endParaRPr lang="ru-RU" sz="1400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1178765" y="5981446"/>
              <a:ext cx="2870718" cy="71096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endParaRPr lang="ru-RU" sz="1200" u="sng" dirty="0" smtClean="0"/>
            </a:p>
            <a:p>
              <a:r>
                <a:rPr lang="ru-RU" sz="1200" dirty="0" smtClean="0"/>
                <a:t>Советник </a:t>
              </a:r>
              <a:r>
                <a:rPr lang="ru-RU" sz="1200" dirty="0"/>
                <a:t>Генерального </a:t>
              </a:r>
              <a:r>
                <a:rPr lang="ru-RU" sz="1200" dirty="0" smtClean="0"/>
                <a:t>директора</a:t>
              </a:r>
              <a:endParaRPr lang="ru-RU" sz="1200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44601" y="1614151"/>
            <a:ext cx="7628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/>
              <a:t>АО «Корпорация «МСП»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57414" y="1986977"/>
            <a:ext cx="118972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518554" y="4968043"/>
            <a:ext cx="3222802" cy="2112290"/>
            <a:chOff x="4855019" y="5281613"/>
            <a:chExt cx="3545082" cy="2323519"/>
          </a:xfrm>
          <a:noFill/>
        </p:grpSpPr>
        <p:sp>
          <p:nvSpPr>
            <p:cNvPr id="25" name="Прямоугольник 24"/>
            <p:cNvSpPr/>
            <p:nvPr/>
          </p:nvSpPr>
          <p:spPr>
            <a:xfrm>
              <a:off x="4855019" y="5281613"/>
              <a:ext cx="3525611" cy="2323519"/>
            </a:xfrm>
            <a:prstGeom prst="rect">
              <a:avLst/>
            </a:prstGeom>
            <a:grpFill/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939502" y="5396671"/>
              <a:ext cx="3460599" cy="7075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1F4E79"/>
                  </a:solidFill>
                </a:rPr>
                <a:t>Тарасов</a:t>
              </a:r>
            </a:p>
            <a:p>
              <a:r>
                <a:rPr lang="ru-RU" sz="1600" b="1" dirty="0" smtClean="0">
                  <a:solidFill>
                    <a:srgbClr val="1F4E79"/>
                  </a:solidFill>
                </a:rPr>
                <a:t>Вадим Александрович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923605" y="6981138"/>
              <a:ext cx="3425925" cy="57554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VTarasov@corpmsp.ru</a:t>
              </a:r>
              <a:endParaRPr lang="en-US" sz="1400" dirty="0">
                <a:solidFill>
                  <a:srgbClr val="0070C0"/>
                </a:solidFill>
              </a:endParaRPr>
            </a:p>
            <a:p>
              <a:r>
                <a:rPr lang="ru-RU" sz="1400" dirty="0"/>
                <a:t>Тел.: +7 (495) 698-98-00 (доб. </a:t>
              </a:r>
              <a:r>
                <a:rPr lang="ru-RU" sz="1400" dirty="0" smtClean="0"/>
                <a:t>2</a:t>
              </a:r>
              <a:r>
                <a:rPr lang="en-US" sz="1400" dirty="0" smtClean="0"/>
                <a:t>19</a:t>
              </a:r>
              <a:r>
                <a:rPr lang="ru-RU" sz="1400" dirty="0" smtClean="0"/>
                <a:t>)</a:t>
              </a:r>
              <a:endParaRPr lang="ru-RU" sz="14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923605" y="5981445"/>
              <a:ext cx="3472830" cy="10055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endParaRPr lang="ru-RU" sz="1200" dirty="0" smtClean="0"/>
            </a:p>
            <a:p>
              <a:r>
                <a:rPr lang="ru-RU" sz="1200" dirty="0" smtClean="0"/>
                <a:t>Ведущий методолог Дирекции </a:t>
              </a:r>
              <a:r>
                <a:rPr lang="ru-RU" sz="1200" dirty="0"/>
                <a:t>по управлению дочерними и зависимыми лизинговыми компаниями и </a:t>
              </a:r>
              <a:r>
                <a:rPr lang="ru-RU" sz="1200" dirty="0" smtClean="0"/>
                <a:t>инвестициям</a:t>
              </a:r>
              <a:endParaRPr lang="ru-RU" sz="1200" dirty="0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8334123" y="4931827"/>
            <a:ext cx="3222802" cy="2149061"/>
            <a:chOff x="4855019" y="5281613"/>
            <a:chExt cx="3545082" cy="2363969"/>
          </a:xfrm>
          <a:noFill/>
        </p:grpSpPr>
        <p:sp>
          <p:nvSpPr>
            <p:cNvPr id="67" name="Прямоугольник 66"/>
            <p:cNvSpPr/>
            <p:nvPr/>
          </p:nvSpPr>
          <p:spPr>
            <a:xfrm>
              <a:off x="4855019" y="5281613"/>
              <a:ext cx="3525611" cy="2323519"/>
            </a:xfrm>
            <a:prstGeom prst="rect">
              <a:avLst/>
            </a:prstGeom>
            <a:grpFill/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939502" y="5396671"/>
              <a:ext cx="3460599" cy="7075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srgbClr val="1F4E79"/>
                  </a:solidFill>
                </a:rPr>
                <a:t>Шевченко </a:t>
              </a:r>
              <a:endParaRPr lang="ru-RU" sz="1600" b="1" dirty="0" smtClean="0">
                <a:solidFill>
                  <a:srgbClr val="1F4E79"/>
                </a:solidFill>
              </a:endParaRPr>
            </a:p>
            <a:p>
              <a:r>
                <a:rPr lang="ru-RU" sz="1600" b="1" dirty="0" smtClean="0">
                  <a:solidFill>
                    <a:srgbClr val="1F4E79"/>
                  </a:solidFill>
                </a:rPr>
                <a:t>Алексей Геннадьевич</a:t>
              </a:r>
              <a:endParaRPr lang="ru-RU" sz="1600" b="1" dirty="0">
                <a:solidFill>
                  <a:srgbClr val="1F4E79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923605" y="6981140"/>
              <a:ext cx="3425925" cy="66444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defTabSz="957263">
                <a:lnSpc>
                  <a:spcPct val="106000"/>
                </a:lnSpc>
              </a:pPr>
              <a:r>
                <a:rPr lang="en-US" sz="1400" dirty="0">
                  <a:solidFill>
                    <a:srgbClr val="0070C0"/>
                  </a:solidFill>
                </a:rPr>
                <a:t>AShevchenko@corpmsp.ru</a:t>
              </a:r>
            </a:p>
            <a:p>
              <a:pPr defTabSz="957263">
                <a:lnSpc>
                  <a:spcPct val="106000"/>
                </a:lnSpc>
              </a:pPr>
              <a:r>
                <a:rPr lang="ru-RU" sz="1400" dirty="0"/>
                <a:t>Тел.: +7 (495) 698-98-00 (доб. 169)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923605" y="5981445"/>
              <a:ext cx="3472830" cy="10055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endParaRPr lang="ru-RU" sz="1200" dirty="0" smtClean="0"/>
            </a:p>
            <a:p>
              <a:r>
                <a:rPr lang="ru-RU" sz="1200" dirty="0" smtClean="0"/>
                <a:t>Советник Дирекции </a:t>
              </a:r>
              <a:r>
                <a:rPr lang="ru-RU" sz="1200" dirty="0"/>
                <a:t>по управлению дочерними и зависимыми лизинговыми компаниями и </a:t>
              </a:r>
              <a:r>
                <a:rPr lang="ru-RU" sz="1200" dirty="0" smtClean="0"/>
                <a:t>инвестициям</a:t>
              </a:r>
              <a:endParaRPr lang="ru-RU" sz="1200" dirty="0"/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8352926" y="2202962"/>
            <a:ext cx="3204000" cy="2113216"/>
            <a:chOff x="357414" y="1936248"/>
            <a:chExt cx="3524400" cy="2324537"/>
          </a:xfrm>
          <a:noFill/>
        </p:grpSpPr>
        <p:sp>
          <p:nvSpPr>
            <p:cNvPr id="41" name="Прямоугольник 40"/>
            <p:cNvSpPr/>
            <p:nvPr/>
          </p:nvSpPr>
          <p:spPr>
            <a:xfrm>
              <a:off x="357414" y="1936248"/>
              <a:ext cx="3524400" cy="2324537"/>
            </a:xfrm>
            <a:prstGeom prst="rect">
              <a:avLst/>
            </a:prstGeom>
            <a:grpFill/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41898" y="2051306"/>
              <a:ext cx="3439915" cy="64325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1F4E79"/>
                  </a:solidFill>
                </a:rPr>
                <a:t>Пискунова </a:t>
              </a:r>
            </a:p>
            <a:p>
              <a:r>
                <a:rPr lang="ru-RU" sz="1600" b="1" dirty="0" smtClean="0">
                  <a:solidFill>
                    <a:srgbClr val="1F4E79"/>
                  </a:solidFill>
                </a:rPr>
                <a:t>Ольга Сергеевна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26002" y="3635773"/>
              <a:ext cx="3455811" cy="57554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OPiskunova@</a:t>
              </a:r>
              <a:r>
                <a:rPr lang="ru-RU" sz="1400" dirty="0">
                  <a:solidFill>
                    <a:srgbClr val="0070C0"/>
                  </a:solidFill>
                </a:rPr>
                <a:t>corpmsp.ru</a:t>
              </a:r>
              <a:endParaRPr lang="en-US" sz="1400" dirty="0">
                <a:solidFill>
                  <a:srgbClr val="0070C0"/>
                </a:solidFill>
              </a:endParaRPr>
            </a:p>
            <a:p>
              <a:r>
                <a:rPr lang="ru-RU" sz="1400" dirty="0" smtClean="0"/>
                <a:t>Тел</a:t>
              </a:r>
              <a:r>
                <a:rPr lang="ru-RU" sz="1400" dirty="0"/>
                <a:t>.: +7 (495) 698-98-00 </a:t>
              </a:r>
              <a:r>
                <a:rPr lang="en-US" sz="1400" dirty="0" smtClean="0"/>
                <a:t>(</a:t>
              </a:r>
              <a:r>
                <a:rPr lang="ru-RU" sz="1400" dirty="0" smtClean="0"/>
                <a:t>доб. 170)</a:t>
              </a:r>
              <a:endParaRPr lang="ru-RU" sz="14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26001" y="2750138"/>
              <a:ext cx="3455812" cy="71096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Заместитель руководителя Дирекции </a:t>
              </a:r>
              <a:r>
                <a:rPr lang="ru-RU" sz="1200" dirty="0"/>
                <a:t>по управлению дочерними и зависимыми лизинговыми компаниями и инвестициям</a:t>
              </a: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4435739" y="4967672"/>
            <a:ext cx="3204001" cy="2113216"/>
            <a:chOff x="11078996" y="4920844"/>
            <a:chExt cx="3204001" cy="2113216"/>
          </a:xfrm>
        </p:grpSpPr>
        <p:grpSp>
          <p:nvGrpSpPr>
            <p:cNvPr id="50" name="Группа 49"/>
            <p:cNvGrpSpPr/>
            <p:nvPr/>
          </p:nvGrpSpPr>
          <p:grpSpPr>
            <a:xfrm>
              <a:off x="11078997" y="4920844"/>
              <a:ext cx="3204000" cy="2113216"/>
              <a:chOff x="357414" y="1936248"/>
              <a:chExt cx="3524400" cy="2324537"/>
            </a:xfrm>
            <a:noFill/>
          </p:grpSpPr>
          <p:sp>
            <p:nvSpPr>
              <p:cNvPr id="51" name="Прямоугольник 50"/>
              <p:cNvSpPr/>
              <p:nvPr/>
            </p:nvSpPr>
            <p:spPr>
              <a:xfrm>
                <a:off x="357414" y="1936248"/>
                <a:ext cx="3524400" cy="2324537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441898" y="2051306"/>
                <a:ext cx="3439915" cy="64325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 smtClean="0">
                    <a:solidFill>
                      <a:srgbClr val="1F4E79"/>
                    </a:solidFill>
                  </a:rPr>
                  <a:t>Попов </a:t>
                </a:r>
              </a:p>
              <a:p>
                <a:r>
                  <a:rPr lang="ru-RU" sz="1600" b="1" dirty="0" smtClean="0">
                    <a:solidFill>
                      <a:srgbClr val="1F4E79"/>
                    </a:solidFill>
                  </a:rPr>
                  <a:t>Дмитрий Сергеевич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426002" y="3635773"/>
                <a:ext cx="3455811" cy="57554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0070C0"/>
                    </a:solidFill>
                  </a:rPr>
                  <a:t>DPopov@</a:t>
                </a:r>
                <a:r>
                  <a:rPr lang="ru-RU" sz="1400" dirty="0">
                    <a:solidFill>
                      <a:srgbClr val="0070C0"/>
                    </a:solidFill>
                  </a:rPr>
                  <a:t>corpmsp.ru</a:t>
                </a:r>
                <a:endParaRPr lang="en-US" sz="1400" dirty="0">
                  <a:solidFill>
                    <a:srgbClr val="0070C0"/>
                  </a:solidFill>
                </a:endParaRPr>
              </a:p>
              <a:p>
                <a:r>
                  <a:rPr lang="ru-RU" sz="1400" dirty="0" smtClean="0"/>
                  <a:t>Тел</a:t>
                </a:r>
                <a:r>
                  <a:rPr lang="ru-RU" sz="1400" dirty="0"/>
                  <a:t>.: +7 (495) 698-98-00 </a:t>
                </a:r>
                <a:r>
                  <a:rPr lang="en-US" sz="1400" dirty="0" smtClean="0"/>
                  <a:t>(</a:t>
                </a:r>
                <a:r>
                  <a:rPr lang="ru-RU" sz="1400" dirty="0" smtClean="0"/>
                  <a:t>доб. 107)</a:t>
                </a:r>
                <a:endParaRPr lang="ru-RU" sz="1400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426001" y="2636081"/>
                <a:ext cx="3455812" cy="50783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endParaRPr lang="ru-RU" sz="1200" dirty="0" smtClean="0"/>
              </a:p>
              <a:p>
                <a:endParaRPr lang="ru-RU" sz="1200" dirty="0"/>
              </a:p>
            </p:txBody>
          </p:sp>
        </p:grpSp>
        <p:sp>
          <p:nvSpPr>
            <p:cNvPr id="55" name="TextBox 54"/>
            <p:cNvSpPr txBox="1"/>
            <p:nvPr/>
          </p:nvSpPr>
          <p:spPr>
            <a:xfrm>
              <a:off x="11078996" y="5430607"/>
              <a:ext cx="3157118" cy="9140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1200" dirty="0" smtClean="0"/>
            </a:p>
            <a:p>
              <a:r>
                <a:rPr lang="ru-RU" sz="1200" dirty="0" smtClean="0"/>
                <a:t>Ведущий методолог Дирекции </a:t>
              </a:r>
              <a:r>
                <a:rPr lang="ru-RU" sz="1200" dirty="0"/>
                <a:t>по управлению дочерними и зависимыми лизинговыми компаниями и </a:t>
              </a:r>
              <a:r>
                <a:rPr lang="ru-RU" sz="1200" dirty="0" smtClean="0"/>
                <a:t>инвестициям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970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Заголовок 1"/>
          <p:cNvSpPr>
            <a:spLocks noGrp="1"/>
          </p:cNvSpPr>
          <p:nvPr>
            <p:ph type="title"/>
          </p:nvPr>
        </p:nvSpPr>
        <p:spPr>
          <a:xfrm>
            <a:off x="2844799" y="228781"/>
            <a:ext cx="9409903" cy="698685"/>
          </a:xfrm>
        </p:spPr>
        <p:txBody>
          <a:bodyPr/>
          <a:lstStyle/>
          <a:p>
            <a:r>
              <a:rPr lang="ru-RU" sz="2400" dirty="0" smtClean="0"/>
              <a:t>Контактная информация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574675" y="1507416"/>
            <a:ext cx="11429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/>
              <a:t>Дочерние региональные лизинговые </a:t>
            </a:r>
            <a:r>
              <a:rPr lang="ru-RU" sz="1800" b="1" dirty="0" smtClean="0"/>
              <a:t>компании </a:t>
            </a:r>
            <a:r>
              <a:rPr lang="ru-RU" sz="1800" b="1" dirty="0"/>
              <a:t>АО «Корпорация «МСП»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574675" y="1986977"/>
            <a:ext cx="1142965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/>
          <p:cNvGrpSpPr/>
          <p:nvPr/>
        </p:nvGrpSpPr>
        <p:grpSpPr>
          <a:xfrm>
            <a:off x="797834" y="3157538"/>
            <a:ext cx="3204000" cy="2113216"/>
            <a:chOff x="357414" y="1936248"/>
            <a:chExt cx="3524400" cy="2324537"/>
          </a:xfrm>
          <a:noFill/>
        </p:grpSpPr>
        <p:sp>
          <p:nvSpPr>
            <p:cNvPr id="16" name="Прямоугольник 15"/>
            <p:cNvSpPr/>
            <p:nvPr/>
          </p:nvSpPr>
          <p:spPr>
            <a:xfrm>
              <a:off x="357414" y="1936248"/>
              <a:ext cx="3524400" cy="2324537"/>
            </a:xfrm>
            <a:prstGeom prst="rect">
              <a:avLst/>
            </a:prstGeom>
            <a:grpFill/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1898" y="2051306"/>
              <a:ext cx="3439915" cy="7075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srgbClr val="1F4E79"/>
                  </a:solidFill>
                </a:rPr>
                <a:t>Шакиров </a:t>
              </a:r>
              <a:endParaRPr lang="ru-RU" sz="1600" b="1" dirty="0" smtClean="0">
                <a:solidFill>
                  <a:srgbClr val="1F4E79"/>
                </a:solidFill>
              </a:endParaRPr>
            </a:p>
            <a:p>
              <a:r>
                <a:rPr lang="ru-RU" sz="1600" b="1" dirty="0" smtClean="0">
                  <a:solidFill>
                    <a:srgbClr val="1F4E79"/>
                  </a:solidFill>
                </a:rPr>
                <a:t>Марат </a:t>
              </a:r>
              <a:r>
                <a:rPr lang="ru-RU" sz="1600" b="1" dirty="0">
                  <a:solidFill>
                    <a:srgbClr val="1F4E79"/>
                  </a:solidFill>
                </a:rPr>
                <a:t>Рафаэльевич</a:t>
              </a:r>
              <a:endParaRPr lang="ru-RU" sz="1600" b="1" dirty="0" smtClean="0">
                <a:solidFill>
                  <a:srgbClr val="1F4E79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6002" y="3635773"/>
              <a:ext cx="3240832" cy="57554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Shakirov@rlcrt.ru</a:t>
              </a:r>
              <a:endParaRPr lang="ru-RU" sz="1400" dirty="0" smtClean="0">
                <a:solidFill>
                  <a:srgbClr val="0070C0"/>
                </a:solidFill>
              </a:endParaRPr>
            </a:p>
            <a:p>
              <a:r>
                <a:rPr lang="ru-RU" sz="1400" dirty="0" smtClean="0"/>
                <a:t>Тел</a:t>
              </a:r>
              <a:r>
                <a:rPr lang="ru-RU" sz="1400" dirty="0"/>
                <a:t>.: </a:t>
              </a:r>
              <a:r>
                <a:rPr lang="ru-RU" sz="1400" dirty="0" smtClean="0"/>
                <a:t>+7 (843</a:t>
              </a:r>
              <a:r>
                <a:rPr lang="ru-RU" sz="1400" dirty="0"/>
                <a:t>) 524-72-32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6001" y="2636081"/>
              <a:ext cx="3455812" cy="78206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endParaRPr lang="ru-RU" sz="1200" dirty="0" smtClean="0"/>
            </a:p>
            <a:p>
              <a:r>
                <a:rPr lang="ru-RU" sz="1200" dirty="0" smtClean="0"/>
                <a:t>Генеральный </a:t>
              </a:r>
              <a:r>
                <a:rPr lang="ru-RU" sz="1200" dirty="0"/>
                <a:t>директор </a:t>
              </a:r>
              <a:r>
                <a:rPr lang="ru-RU" sz="1200" dirty="0" smtClean="0"/>
                <a:t/>
              </a:r>
              <a:br>
                <a:rPr lang="ru-RU" sz="1200" dirty="0" smtClean="0"/>
              </a:br>
              <a:r>
                <a:rPr lang="ru-RU" sz="1200" dirty="0" smtClean="0"/>
                <a:t>АО </a:t>
              </a:r>
              <a:r>
                <a:rPr lang="ru-RU" sz="1200" dirty="0"/>
                <a:t>«РЛК Республики </a:t>
              </a:r>
              <a:r>
                <a:rPr lang="ru-RU" sz="1200" dirty="0" smtClean="0"/>
                <a:t>Татарстан»</a:t>
              </a:r>
              <a:endParaRPr lang="ru-RU" sz="1200" dirty="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4882590" y="3157538"/>
            <a:ext cx="3204000" cy="2113216"/>
            <a:chOff x="357414" y="1936248"/>
            <a:chExt cx="3524400" cy="2324537"/>
          </a:xfrm>
          <a:noFill/>
        </p:grpSpPr>
        <p:sp>
          <p:nvSpPr>
            <p:cNvPr id="21" name="Прямоугольник 20"/>
            <p:cNvSpPr/>
            <p:nvPr/>
          </p:nvSpPr>
          <p:spPr>
            <a:xfrm>
              <a:off x="357414" y="1936248"/>
              <a:ext cx="3524400" cy="2324537"/>
            </a:xfrm>
            <a:prstGeom prst="rect">
              <a:avLst/>
            </a:prstGeom>
            <a:grpFill/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41898" y="2051306"/>
              <a:ext cx="3439915" cy="64325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srgbClr val="1F4E79"/>
                  </a:solidFill>
                </a:rPr>
                <a:t>Асадуллин </a:t>
              </a:r>
              <a:r>
                <a:rPr lang="ru-RU" sz="1600" b="1" dirty="0" smtClean="0">
                  <a:solidFill>
                    <a:srgbClr val="1F4E79"/>
                  </a:solidFill>
                </a:rPr>
                <a:t/>
              </a:r>
              <a:br>
                <a:rPr lang="ru-RU" sz="1600" b="1" dirty="0" smtClean="0">
                  <a:solidFill>
                    <a:srgbClr val="1F4E79"/>
                  </a:solidFill>
                </a:rPr>
              </a:br>
              <a:r>
                <a:rPr lang="ru-RU" sz="1600" b="1" dirty="0" smtClean="0">
                  <a:solidFill>
                    <a:srgbClr val="1F4E79"/>
                  </a:solidFill>
                </a:rPr>
                <a:t>Азамат </a:t>
              </a:r>
              <a:r>
                <a:rPr lang="ru-RU" sz="1600" b="1" dirty="0">
                  <a:solidFill>
                    <a:srgbClr val="1F4E79"/>
                  </a:solidFill>
                </a:rPr>
                <a:t>Рубенович</a:t>
              </a:r>
              <a:endParaRPr lang="ru-RU" sz="1600" b="1" dirty="0" smtClean="0">
                <a:solidFill>
                  <a:srgbClr val="1F4E79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6002" y="3635773"/>
              <a:ext cx="3240832" cy="57554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Asadullinar@rlcrb.ru</a:t>
              </a:r>
              <a:endParaRPr lang="ru-RU" sz="1400" dirty="0">
                <a:solidFill>
                  <a:srgbClr val="0070C0"/>
                </a:solidFill>
              </a:endParaRPr>
            </a:p>
            <a:p>
              <a:r>
                <a:rPr lang="ru-RU" sz="1400" dirty="0" smtClean="0"/>
                <a:t>Тел</a:t>
              </a:r>
              <a:r>
                <a:rPr lang="ru-RU" sz="1400" dirty="0"/>
                <a:t>.: </a:t>
              </a:r>
              <a:r>
                <a:rPr lang="en-US" sz="1400" dirty="0"/>
                <a:t>+7</a:t>
              </a:r>
              <a:r>
                <a:rPr lang="ru-RU" sz="1400" dirty="0"/>
                <a:t> (347) 257-01-25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26001" y="2636081"/>
              <a:ext cx="3455812" cy="78206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endParaRPr lang="ru-RU" sz="1200" dirty="0" smtClean="0"/>
            </a:p>
            <a:p>
              <a:r>
                <a:rPr lang="ru-RU" sz="1200" dirty="0" smtClean="0"/>
                <a:t>Генеральный </a:t>
              </a:r>
              <a:r>
                <a:rPr lang="ru-RU" sz="1200" dirty="0"/>
                <a:t>директор </a:t>
              </a:r>
              <a:r>
                <a:rPr lang="ru-RU" sz="1200" dirty="0" smtClean="0"/>
                <a:t/>
              </a:r>
              <a:br>
                <a:rPr lang="ru-RU" sz="1200" dirty="0" smtClean="0"/>
              </a:br>
              <a:r>
                <a:rPr lang="ru-RU" sz="1200" dirty="0" smtClean="0"/>
                <a:t>АО </a:t>
              </a:r>
              <a:r>
                <a:rPr lang="ru-RU" sz="1200" dirty="0"/>
                <a:t>«РЛК Республики Башкортостан»</a:t>
              </a: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8967346" y="3178911"/>
            <a:ext cx="3204000" cy="2113216"/>
            <a:chOff x="357414" y="1936248"/>
            <a:chExt cx="3524400" cy="2324537"/>
          </a:xfrm>
          <a:noFill/>
        </p:grpSpPr>
        <p:sp>
          <p:nvSpPr>
            <p:cNvPr id="26" name="Прямоугольник 25"/>
            <p:cNvSpPr/>
            <p:nvPr/>
          </p:nvSpPr>
          <p:spPr>
            <a:xfrm>
              <a:off x="357414" y="1936248"/>
              <a:ext cx="3524400" cy="2324537"/>
            </a:xfrm>
            <a:prstGeom prst="rect">
              <a:avLst/>
            </a:prstGeom>
            <a:grpFill/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41898" y="2051306"/>
              <a:ext cx="3439915" cy="64325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1F4E79"/>
                  </a:solidFill>
                </a:rPr>
                <a:t>Филиппов </a:t>
              </a:r>
            </a:p>
            <a:p>
              <a:r>
                <a:rPr lang="ru-RU" sz="1600" b="1" dirty="0" smtClean="0">
                  <a:solidFill>
                    <a:srgbClr val="1F4E79"/>
                  </a:solidFill>
                </a:rPr>
                <a:t>Илья Олегович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26002" y="3635773"/>
              <a:ext cx="3240832" cy="57554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rlk76@yandex.ru</a:t>
              </a:r>
              <a:r>
                <a:rPr lang="ru-RU" sz="1400" dirty="0" smtClean="0">
                  <a:solidFill>
                    <a:srgbClr val="0070C0"/>
                  </a:solidFill>
                </a:rPr>
                <a:t/>
              </a:r>
              <a:br>
                <a:rPr lang="ru-RU" sz="1400" dirty="0" smtClean="0">
                  <a:solidFill>
                    <a:srgbClr val="0070C0"/>
                  </a:solidFill>
                </a:rPr>
              </a:br>
              <a:r>
                <a:rPr lang="ru-RU" sz="1400" dirty="0" smtClean="0"/>
                <a:t>Тел</a:t>
              </a:r>
              <a:r>
                <a:rPr lang="ru-RU" sz="1400" dirty="0"/>
                <a:t>.: </a:t>
              </a:r>
              <a:r>
                <a:rPr lang="ru-RU" sz="1400" dirty="0" smtClean="0"/>
                <a:t>+7 (</a:t>
              </a:r>
              <a:r>
                <a:rPr lang="en-US" sz="1400" dirty="0" smtClean="0"/>
                <a:t>930</a:t>
              </a:r>
              <a:r>
                <a:rPr lang="ru-RU" sz="1400" dirty="0" smtClean="0"/>
                <a:t>) </a:t>
              </a:r>
              <a:r>
                <a:rPr lang="en-US" sz="1400" dirty="0" smtClean="0"/>
                <a:t>126</a:t>
              </a:r>
              <a:r>
                <a:rPr lang="ru-RU" sz="1400" dirty="0" smtClean="0"/>
                <a:t>-</a:t>
              </a:r>
              <a:r>
                <a:rPr lang="en-US" sz="1400" dirty="0" smtClean="0"/>
                <a:t>47</a:t>
              </a:r>
              <a:r>
                <a:rPr lang="ru-RU" sz="1400" dirty="0" smtClean="0"/>
                <a:t>-</a:t>
              </a:r>
              <a:r>
                <a:rPr lang="en-US" sz="1400" dirty="0" smtClean="0"/>
                <a:t>51</a:t>
              </a:r>
              <a:endParaRPr lang="ru-RU" sz="1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26001" y="2636081"/>
              <a:ext cx="3455812" cy="71096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endParaRPr lang="ru-RU" sz="1200" dirty="0" smtClean="0"/>
            </a:p>
            <a:p>
              <a:r>
                <a:rPr lang="ru-RU" sz="1200" dirty="0" smtClean="0"/>
                <a:t>Генеральный </a:t>
              </a:r>
              <a:r>
                <a:rPr lang="ru-RU" sz="1200" dirty="0"/>
                <a:t>директор </a:t>
              </a:r>
              <a:r>
                <a:rPr lang="ru-RU" sz="1200" dirty="0" smtClean="0"/>
                <a:t/>
              </a:r>
              <a:br>
                <a:rPr lang="ru-RU" sz="1200" dirty="0" smtClean="0"/>
              </a:br>
              <a:r>
                <a:rPr lang="ru-RU" sz="1200" dirty="0" smtClean="0"/>
                <a:t>АО </a:t>
              </a:r>
              <a:r>
                <a:rPr lang="ru-RU" sz="1200" dirty="0"/>
                <a:t>«РЛК </a:t>
              </a:r>
              <a:r>
                <a:rPr lang="ru-RU" sz="1200" dirty="0" smtClean="0"/>
                <a:t>Ярославской области»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6027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19_Blank 1">
      <a:dk1>
        <a:srgbClr val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FFFFFF"/>
      </a:accent3>
      <a:accent4>
        <a:srgbClr val="000000"/>
      </a:accent4>
      <a:accent5>
        <a:srgbClr val="AAACBD"/>
      </a:accent5>
      <a:accent6>
        <a:srgbClr val="84C000"/>
      </a:accent6>
      <a:hlink>
        <a:srgbClr val="00A1DE"/>
      </a:hlink>
      <a:folHlink>
        <a:srgbClr val="72C7E7"/>
      </a:folHlink>
    </a:clrScheme>
    <a:fontScheme name="19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9_Blank 1">
        <a:dk1>
          <a:srgbClr val="000000"/>
        </a:dk1>
        <a:lt1>
          <a:srgbClr val="FFFFFF"/>
        </a:lt1>
        <a:dk2>
          <a:srgbClr val="002776"/>
        </a:dk2>
        <a:lt2>
          <a:srgbClr val="FFFFFF"/>
        </a:lt2>
        <a:accent1>
          <a:srgbClr val="002776"/>
        </a:accent1>
        <a:accent2>
          <a:srgbClr val="92D400"/>
        </a:accent2>
        <a:accent3>
          <a:srgbClr val="FFFFFF"/>
        </a:accent3>
        <a:accent4>
          <a:srgbClr val="000000"/>
        </a:accent4>
        <a:accent5>
          <a:srgbClr val="AAACBD"/>
        </a:accent5>
        <a:accent6>
          <a:srgbClr val="84C000"/>
        </a:accent6>
        <a:hlink>
          <a:srgbClr val="00A1DE"/>
        </a:hlink>
        <a:folHlink>
          <a:srgbClr val="72C7E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173185</TotalTime>
  <Words>1243</Words>
  <Application>Microsoft Office PowerPoint</Application>
  <PresentationFormat>Произвольный</PresentationFormat>
  <Paragraphs>206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Times New Roman</vt:lpstr>
      <vt:lpstr>Title</vt:lpstr>
      <vt:lpstr>Программа льготного лизинга оборудования, реализуемая региональными лизинговыми компаниями </vt:lpstr>
      <vt:lpstr>Программа льготного лизинга оборудования для сельскохозяйственных кооперативов </vt:lpstr>
      <vt:lpstr>Условия специального продукта «Создание» для сельскохозяйственных кооперативов</vt:lpstr>
      <vt:lpstr>Условия специального продукта «Развитие» для сельскохозяйственных кооперативов</vt:lpstr>
      <vt:lpstr>Заполнение анкеты соответствия программе льготного лизинга оборудования</vt:lpstr>
      <vt:lpstr>Контактная информация</vt:lpstr>
      <vt:lpstr>Контактная информация</vt:lpstr>
    </vt:vector>
  </TitlesOfParts>
  <Company>Deloitte &amp; Touche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– Times New Roman 26pt Line spacing 26pt</dc:title>
  <dc:creator>ladmin</dc:creator>
  <cp:lastModifiedBy>Шевченко Алексей Геннадьевич</cp:lastModifiedBy>
  <cp:revision>4982</cp:revision>
  <cp:lastPrinted>2018-06-05T18:58:11Z</cp:lastPrinted>
  <dcterms:created xsi:type="dcterms:W3CDTF">2010-08-23T12:41:44Z</dcterms:created>
  <dcterms:modified xsi:type="dcterms:W3CDTF">2018-06-05T19:03:26Z</dcterms:modified>
</cp:coreProperties>
</file>